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10287000" cx="18288000"/>
  <p:notesSz cx="6858000" cy="9144000"/>
  <p:embeddedFontLst>
    <p:embeddedFont>
      <p:font typeface="Montserrat"/>
      <p:regular r:id="rId26"/>
      <p:bold r:id="rId27"/>
      <p:italic r:id="rId28"/>
      <p:boldItalic r:id="rId29"/>
    </p:embeddedFont>
    <p:embeddedFont>
      <p:font typeface="Open Sans Light"/>
      <p:regular r:id="rId30"/>
      <p:bold r:id="rId31"/>
      <p:italic r:id="rId32"/>
      <p:boldItalic r:id="rId33"/>
    </p:embeddedFont>
    <p:embeddedFont>
      <p:font typeface="Open Sans"/>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8" roundtripDataSignature="AMtx7mik/zSS3A6NiJiGCyJdTmP8v6yFU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regular.fntdata"/><Relationship Id="rId25" Type="http://schemas.openxmlformats.org/officeDocument/2006/relationships/slide" Target="slides/slide20.xml"/><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Light-bold.fntdata"/><Relationship Id="rId30" Type="http://schemas.openxmlformats.org/officeDocument/2006/relationships/font" Target="fonts/OpenSansLight-regular.fntdata"/><Relationship Id="rId11" Type="http://schemas.openxmlformats.org/officeDocument/2006/relationships/slide" Target="slides/slide6.xml"/><Relationship Id="rId33" Type="http://schemas.openxmlformats.org/officeDocument/2006/relationships/font" Target="fonts/OpenSansLight-boldItalic.fntdata"/><Relationship Id="rId10" Type="http://schemas.openxmlformats.org/officeDocument/2006/relationships/slide" Target="slides/slide5.xml"/><Relationship Id="rId32" Type="http://schemas.openxmlformats.org/officeDocument/2006/relationships/font" Target="fonts/OpenSansLight-italic.fntdata"/><Relationship Id="rId13" Type="http://schemas.openxmlformats.org/officeDocument/2006/relationships/slide" Target="slides/slide8.xml"/><Relationship Id="rId35" Type="http://schemas.openxmlformats.org/officeDocument/2006/relationships/font" Target="fonts/OpenSans-bold.fntdata"/><Relationship Id="rId12" Type="http://schemas.openxmlformats.org/officeDocument/2006/relationships/slide" Target="slides/slide7.xml"/><Relationship Id="rId34" Type="http://schemas.openxmlformats.org/officeDocument/2006/relationships/font" Target="fonts/OpenSans-regular.fntdata"/><Relationship Id="rId15" Type="http://schemas.openxmlformats.org/officeDocument/2006/relationships/slide" Target="slides/slide10.xml"/><Relationship Id="rId37" Type="http://schemas.openxmlformats.org/officeDocument/2006/relationships/font" Target="fonts/OpenSans-boldItalic.fntdata"/><Relationship Id="rId14" Type="http://schemas.openxmlformats.org/officeDocument/2006/relationships/slide" Target="slides/slide9.xml"/><Relationship Id="rId36" Type="http://schemas.openxmlformats.org/officeDocument/2006/relationships/font" Target="fonts/OpenSans-italic.fntdata"/><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8" name="Google Shape;15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cd61bfc4a7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5" name="Google Shape;165;g1cd61bfc4a7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ac87dc059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8" name="Google Shape;178;g2ac87dc059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7" name="Google Shape;18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3" name="Google Shape;193;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2" name="Google Shape;202;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0" name="Google Shape;210;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7" name="Google Shape;217;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5" name="Google Shape;225;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4" name="Google Shape;234;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0" name="Google Shape;9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0" name="Google Shape;240;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6" name="Google Shape;9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2" name="Google Shape;10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2" name="Google Shape;11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8" name="Google Shape;11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7" name="Google Shape;12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4" name="Google Shape;13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8" name="Google Shape;14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2"/>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3"/>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3"/>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4"/>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4"/>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6"/>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6"/>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0" name="Google Shape;30;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7"/>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6" name="Google Shape;36;p27"/>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7" name="Google Shape;37;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8"/>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28"/>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28"/>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28"/>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0"/>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30"/>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30"/>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1"/>
          <p:cNvSpPr/>
          <p:nvPr>
            <p:ph idx="2" type="pic"/>
          </p:nvPr>
        </p:nvSpPr>
        <p:spPr>
          <a:xfrm>
            <a:off x="1792288" y="612775"/>
            <a:ext cx="5486400" cy="4114800"/>
          </a:xfrm>
          <a:prstGeom prst="rect">
            <a:avLst/>
          </a:prstGeom>
          <a:noFill/>
          <a:ln>
            <a:noFill/>
          </a:ln>
        </p:spPr>
      </p:sp>
      <p:sp>
        <p:nvSpPr>
          <p:cNvPr id="64" name="Google Shape;64;p3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hyperlink" Target="https://www.creativereview.co.uk/nadia-huggins-ethereal-photos-turn-seascapes-into-dreamscap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hyperlink" Target="https://mataatua.com/about/"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3">
            <a:alphaModFix/>
          </a:blip>
          <a:srcRect b="10246" l="0" r="0" t="10247"/>
          <a:stretch/>
        </p:blipFill>
        <p:spPr>
          <a:xfrm>
            <a:off x="0" y="0"/>
            <a:ext cx="18288000" cy="10287000"/>
          </a:xfrm>
          <a:prstGeom prst="rect">
            <a:avLst/>
          </a:prstGeom>
          <a:noFill/>
          <a:ln>
            <a:noFill/>
          </a:ln>
        </p:spPr>
      </p:pic>
      <p:sp>
        <p:nvSpPr>
          <p:cNvPr id="85" name="Google Shape;85;p1"/>
          <p:cNvSpPr/>
          <p:nvPr/>
        </p:nvSpPr>
        <p:spPr>
          <a:xfrm>
            <a:off x="516023" y="7370369"/>
            <a:ext cx="13140145" cy="2268411"/>
          </a:xfrm>
          <a:custGeom>
            <a:rect b="b" l="l" r="r" t="t"/>
            <a:pathLst>
              <a:path extrusionOk="0" h="767339" w="4444938">
                <a:moveTo>
                  <a:pt x="0" y="0"/>
                </a:moveTo>
                <a:lnTo>
                  <a:pt x="4444938" y="0"/>
                </a:lnTo>
                <a:lnTo>
                  <a:pt x="4444938" y="767339"/>
                </a:lnTo>
                <a:lnTo>
                  <a:pt x="0" y="767339"/>
                </a:lnTo>
                <a:close/>
              </a:path>
            </a:pathLst>
          </a:custGeom>
          <a:solidFill>
            <a:srgbClr val="FFFFFF">
              <a:alpha val="86666"/>
            </a:srgbClr>
          </a:solidFill>
          <a:ln>
            <a:noFill/>
          </a:ln>
        </p:spPr>
      </p:sp>
      <p:sp>
        <p:nvSpPr>
          <p:cNvPr id="86" name="Google Shape;86;p1"/>
          <p:cNvSpPr txBox="1"/>
          <p:nvPr/>
        </p:nvSpPr>
        <p:spPr>
          <a:xfrm>
            <a:off x="914122" y="7453789"/>
            <a:ext cx="12490485" cy="1094978"/>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6390"/>
              <a:buFont typeface="Arial"/>
              <a:buNone/>
            </a:pPr>
            <a:r>
              <a:rPr b="1" i="0" lang="en-US" sz="6390" u="none" cap="none" strike="noStrike">
                <a:solidFill>
                  <a:srgbClr val="000000"/>
                </a:solidFill>
                <a:latin typeface="Open Sans"/>
                <a:ea typeface="Open Sans"/>
                <a:cs typeface="Open Sans"/>
                <a:sym typeface="Open Sans"/>
              </a:rPr>
              <a:t>Investigating the Social World</a:t>
            </a:r>
            <a:endParaRPr b="0" i="0" sz="1400" u="none" cap="none" strike="noStrike">
              <a:solidFill>
                <a:srgbClr val="000000"/>
              </a:solidFill>
              <a:latin typeface="Arial"/>
              <a:ea typeface="Arial"/>
              <a:cs typeface="Arial"/>
              <a:sym typeface="Arial"/>
            </a:endParaRPr>
          </a:p>
        </p:txBody>
      </p:sp>
      <p:sp>
        <p:nvSpPr>
          <p:cNvPr id="87" name="Google Shape;87;p1"/>
          <p:cNvSpPr txBox="1"/>
          <p:nvPr/>
        </p:nvSpPr>
        <p:spPr>
          <a:xfrm>
            <a:off x="3463891" y="8463043"/>
            <a:ext cx="9465900" cy="721800"/>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Clr>
                <a:srgbClr val="000000"/>
              </a:buClr>
              <a:buSzPts val="4690"/>
              <a:buFont typeface="Arial"/>
              <a:buNone/>
            </a:pPr>
            <a:r>
              <a:rPr b="0" i="0" lang="en-US" sz="4690" u="none" cap="none" strike="noStrike">
                <a:solidFill>
                  <a:srgbClr val="000000"/>
                </a:solidFill>
                <a:latin typeface="Open Sans"/>
                <a:ea typeface="Open Sans"/>
                <a:cs typeface="Open Sans"/>
                <a:sym typeface="Open Sans"/>
              </a:rPr>
              <a:t>Week One. Margarita Aragon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159" name="Shape 159"/>
        <p:cNvGrpSpPr/>
        <p:nvPr/>
      </p:nvGrpSpPr>
      <p:grpSpPr>
        <a:xfrm>
          <a:off x="0" y="0"/>
          <a:ext cx="0" cy="0"/>
          <a:chOff x="0" y="0"/>
          <a:chExt cx="0" cy="0"/>
        </a:xfrm>
      </p:grpSpPr>
      <p:sp>
        <p:nvSpPr>
          <p:cNvPr id="160" name="Google Shape;160;p13"/>
          <p:cNvSpPr/>
          <p:nvPr/>
        </p:nvSpPr>
        <p:spPr>
          <a:xfrm>
            <a:off x="-155527" y="2262204"/>
            <a:ext cx="13788902" cy="4575724"/>
          </a:xfrm>
          <a:custGeom>
            <a:rect b="b" l="l" r="r" t="t"/>
            <a:pathLst>
              <a:path extrusionOk="0" h="1913890" w="5767490">
                <a:moveTo>
                  <a:pt x="0" y="0"/>
                </a:moveTo>
                <a:lnTo>
                  <a:pt x="5767490" y="0"/>
                </a:lnTo>
                <a:lnTo>
                  <a:pt x="5767490" y="1913890"/>
                </a:lnTo>
                <a:lnTo>
                  <a:pt x="0" y="1913890"/>
                </a:lnTo>
                <a:close/>
              </a:path>
            </a:pathLst>
          </a:custGeom>
          <a:solidFill>
            <a:srgbClr val="00C2CB">
              <a:alpha val="41568"/>
            </a:srgbClr>
          </a:solidFill>
          <a:ln>
            <a:noFill/>
          </a:ln>
        </p:spPr>
      </p:sp>
      <p:sp>
        <p:nvSpPr>
          <p:cNvPr id="161" name="Google Shape;161;p13"/>
          <p:cNvSpPr txBox="1"/>
          <p:nvPr/>
        </p:nvSpPr>
        <p:spPr>
          <a:xfrm>
            <a:off x="532583" y="376254"/>
            <a:ext cx="12347137" cy="1533525"/>
          </a:xfrm>
          <a:prstGeom prst="rect">
            <a:avLst/>
          </a:prstGeom>
          <a:noFill/>
          <a:ln>
            <a:noFill/>
          </a:ln>
        </p:spPr>
        <p:txBody>
          <a:bodyPr anchorCtr="0" anchor="t" bIns="0" lIns="0" spcFirstLastPara="1" rIns="0" wrap="square" tIns="0">
            <a:spAutoFit/>
          </a:bodyPr>
          <a:lstStyle/>
          <a:p>
            <a:pPr indent="0" lvl="0" marL="0" marR="0" rtl="0" algn="ctr">
              <a:lnSpc>
                <a:spcPct val="139988"/>
              </a:lnSpc>
              <a:spcBef>
                <a:spcPts val="0"/>
              </a:spcBef>
              <a:spcAft>
                <a:spcPts val="0"/>
              </a:spcAft>
              <a:buClr>
                <a:srgbClr val="000000"/>
              </a:buClr>
              <a:buSzPts val="9000"/>
              <a:buFont typeface="Arial"/>
              <a:buNone/>
            </a:pPr>
            <a:r>
              <a:rPr b="0" i="0" lang="en-US" sz="9000" u="none" cap="none" strike="noStrike">
                <a:solidFill>
                  <a:srgbClr val="000000"/>
                </a:solidFill>
                <a:latin typeface="Open Sans"/>
                <a:ea typeface="Open Sans"/>
                <a:cs typeface="Open Sans"/>
                <a:sym typeface="Open Sans"/>
              </a:rPr>
              <a:t>Science and objectivity</a:t>
            </a:r>
            <a:endParaRPr b="0" i="0" sz="1400" u="none" cap="none" strike="noStrike">
              <a:solidFill>
                <a:srgbClr val="000000"/>
              </a:solidFill>
              <a:latin typeface="Arial"/>
              <a:ea typeface="Arial"/>
              <a:cs typeface="Arial"/>
              <a:sym typeface="Arial"/>
            </a:endParaRPr>
          </a:p>
        </p:txBody>
      </p:sp>
      <p:sp>
        <p:nvSpPr>
          <p:cNvPr id="162" name="Google Shape;162;p13"/>
          <p:cNvSpPr txBox="1"/>
          <p:nvPr/>
        </p:nvSpPr>
        <p:spPr>
          <a:xfrm>
            <a:off x="727434" y="2715869"/>
            <a:ext cx="12442800" cy="32397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3118"/>
              <a:buFont typeface="Arial"/>
              <a:buNone/>
            </a:pPr>
            <a:r>
              <a:rPr b="0" i="0" lang="en-US" sz="3118" u="none" cap="none" strike="noStrike">
                <a:solidFill>
                  <a:srgbClr val="000000"/>
                </a:solidFill>
                <a:latin typeface="Open Sans"/>
                <a:ea typeface="Open Sans"/>
                <a:cs typeface="Open Sans"/>
                <a:sym typeface="Open Sans"/>
              </a:rPr>
              <a:t>‘Scientific knowledge is reliable knowledge because it is objectively proven knowledge…  [It is] derived in some rigorous way from the facts of experience acquired by observation and experiment.  Science is based on what we can see, hear, and touch, etc.  Personal opinion or preferences and speculative imaginings have no place in science.  Science is objective’ (Chalmers 1982, 1).</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166" name="Shape 166"/>
        <p:cNvGrpSpPr/>
        <p:nvPr/>
      </p:nvGrpSpPr>
      <p:grpSpPr>
        <a:xfrm>
          <a:off x="0" y="0"/>
          <a:ext cx="0" cy="0"/>
          <a:chOff x="0" y="0"/>
          <a:chExt cx="0" cy="0"/>
        </a:xfrm>
      </p:grpSpPr>
      <p:grpSp>
        <p:nvGrpSpPr>
          <p:cNvPr id="167" name="Google Shape;167;g1cd61bfc4a7_0_6"/>
          <p:cNvGrpSpPr/>
          <p:nvPr/>
        </p:nvGrpSpPr>
        <p:grpSpPr>
          <a:xfrm>
            <a:off x="2681401" y="2838500"/>
            <a:ext cx="15606771" cy="3230403"/>
            <a:chOff x="0" y="-38100"/>
            <a:chExt cx="4358581" cy="850800"/>
          </a:xfrm>
        </p:grpSpPr>
        <p:sp>
          <p:nvSpPr>
            <p:cNvPr id="168" name="Google Shape;168;g1cd61bfc4a7_0_6"/>
            <p:cNvSpPr/>
            <p:nvPr/>
          </p:nvSpPr>
          <p:spPr>
            <a:xfrm>
              <a:off x="0" y="0"/>
              <a:ext cx="4358581" cy="711516"/>
            </a:xfrm>
            <a:custGeom>
              <a:rect b="b" l="l" r="r" t="t"/>
              <a:pathLst>
                <a:path extrusionOk="0" h="711516" w="4358581">
                  <a:moveTo>
                    <a:pt x="0" y="0"/>
                  </a:moveTo>
                  <a:lnTo>
                    <a:pt x="4358581" y="0"/>
                  </a:lnTo>
                  <a:lnTo>
                    <a:pt x="4358581" y="711516"/>
                  </a:lnTo>
                  <a:lnTo>
                    <a:pt x="0" y="711516"/>
                  </a:lnTo>
                  <a:close/>
                </a:path>
              </a:pathLst>
            </a:custGeom>
            <a:solidFill>
              <a:srgbClr val="C9E265"/>
            </a:solidFill>
            <a:ln>
              <a:noFill/>
            </a:ln>
          </p:spPr>
        </p:sp>
        <p:sp>
          <p:nvSpPr>
            <p:cNvPr id="169" name="Google Shape;169;g1cd61bfc4a7_0_6"/>
            <p:cNvSpPr txBox="1"/>
            <p:nvPr/>
          </p:nvSpPr>
          <p:spPr>
            <a:xfrm>
              <a:off x="0" y="-38100"/>
              <a:ext cx="812700" cy="850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70" name="Google Shape;170;g1cd61bfc4a7_0_6"/>
          <p:cNvGrpSpPr/>
          <p:nvPr/>
        </p:nvGrpSpPr>
        <p:grpSpPr>
          <a:xfrm>
            <a:off x="2957774" y="6963725"/>
            <a:ext cx="15432390" cy="3230403"/>
            <a:chOff x="0" y="-38100"/>
            <a:chExt cx="4545489" cy="850800"/>
          </a:xfrm>
        </p:grpSpPr>
        <p:sp>
          <p:nvSpPr>
            <p:cNvPr id="171" name="Google Shape;171;g1cd61bfc4a7_0_6"/>
            <p:cNvSpPr/>
            <p:nvPr/>
          </p:nvSpPr>
          <p:spPr>
            <a:xfrm>
              <a:off x="0" y="0"/>
              <a:ext cx="4545489" cy="549886"/>
            </a:xfrm>
            <a:custGeom>
              <a:rect b="b" l="l" r="r" t="t"/>
              <a:pathLst>
                <a:path extrusionOk="0" h="549886" w="4545489">
                  <a:moveTo>
                    <a:pt x="0" y="0"/>
                  </a:moveTo>
                  <a:lnTo>
                    <a:pt x="4545489" y="0"/>
                  </a:lnTo>
                  <a:lnTo>
                    <a:pt x="4545489" y="549886"/>
                  </a:lnTo>
                  <a:lnTo>
                    <a:pt x="0" y="549886"/>
                  </a:lnTo>
                  <a:close/>
                </a:path>
              </a:pathLst>
            </a:custGeom>
            <a:solidFill>
              <a:srgbClr val="F89DFF"/>
            </a:solidFill>
            <a:ln>
              <a:noFill/>
            </a:ln>
          </p:spPr>
        </p:sp>
        <p:sp>
          <p:nvSpPr>
            <p:cNvPr id="172" name="Google Shape;172;g1cd61bfc4a7_0_6"/>
            <p:cNvSpPr txBox="1"/>
            <p:nvPr/>
          </p:nvSpPr>
          <p:spPr>
            <a:xfrm>
              <a:off x="0" y="-38100"/>
              <a:ext cx="812700" cy="8508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73" name="Google Shape;173;g1cd61bfc4a7_0_6"/>
          <p:cNvSpPr txBox="1"/>
          <p:nvPr/>
        </p:nvSpPr>
        <p:spPr>
          <a:xfrm>
            <a:off x="1177500" y="898809"/>
            <a:ext cx="15933000" cy="6216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Clr>
                <a:srgbClr val="000000"/>
              </a:buClr>
              <a:buSzPts val="3500"/>
              <a:buFont typeface="Arial"/>
              <a:buNone/>
            </a:pPr>
            <a:r>
              <a:rPr b="0" i="0" lang="en-US" sz="3500" u="none" cap="none" strike="noStrike">
                <a:solidFill>
                  <a:srgbClr val="000000"/>
                </a:solidFill>
                <a:latin typeface="Open Sans"/>
                <a:ea typeface="Open Sans"/>
                <a:cs typeface="Open Sans"/>
                <a:sym typeface="Open Sans"/>
              </a:rPr>
              <a:t>a) Facts are directly given to careful, unprejudiced observers via the senses.</a:t>
            </a:r>
            <a:endParaRPr b="0" i="0" sz="1200" u="none" cap="none" strike="noStrike">
              <a:solidFill>
                <a:srgbClr val="000000"/>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3500"/>
              <a:buFont typeface="Arial"/>
              <a:buNone/>
            </a:pPr>
            <a:r>
              <a:t/>
            </a:r>
            <a:endParaRPr b="0" i="0" sz="3500" u="none" cap="none" strike="noStrike">
              <a:solidFill>
                <a:srgbClr val="000000"/>
              </a:solidFill>
              <a:latin typeface="Open Sans"/>
              <a:ea typeface="Open Sans"/>
              <a:cs typeface="Open Sans"/>
              <a:sym typeface="Open Sans"/>
            </a:endParaRPr>
          </a:p>
          <a:p>
            <a:pPr indent="0" lvl="0" marL="0" marR="0" rtl="0" algn="l">
              <a:lnSpc>
                <a:spcPct val="120000"/>
              </a:lnSpc>
              <a:spcBef>
                <a:spcPts val="0"/>
              </a:spcBef>
              <a:spcAft>
                <a:spcPts val="0"/>
              </a:spcAft>
              <a:buClr>
                <a:srgbClr val="000000"/>
              </a:buClr>
              <a:buSzPts val="3500"/>
              <a:buFont typeface="Arial"/>
              <a:buNone/>
            </a:pPr>
            <a:r>
              <a:rPr b="0" i="0" lang="en-US" sz="3500" u="none" cap="none" strike="noStrike">
                <a:solidFill>
                  <a:srgbClr val="000000"/>
                </a:solidFill>
                <a:latin typeface="Open Sans"/>
                <a:ea typeface="Open Sans"/>
                <a:cs typeface="Open Sans"/>
                <a:sym typeface="Open Sans"/>
              </a:rPr>
              <a:t>(b) Facts are prior "to and independent of theory- </a:t>
            </a:r>
            <a:endParaRPr b="0" i="0" sz="1200" u="none" cap="none" strike="noStrike">
              <a:solidFill>
                <a:srgbClr val="000000"/>
              </a:solidFill>
              <a:latin typeface="Arial"/>
              <a:ea typeface="Arial"/>
              <a:cs typeface="Arial"/>
              <a:sym typeface="Arial"/>
            </a:endParaRPr>
          </a:p>
          <a:p>
            <a:pPr indent="0" lvl="0" marL="0" marR="0" rtl="0" algn="l">
              <a:lnSpc>
                <a:spcPct val="120000"/>
              </a:lnSpc>
              <a:spcBef>
                <a:spcPts val="0"/>
              </a:spcBef>
              <a:spcAft>
                <a:spcPts val="0"/>
              </a:spcAft>
              <a:buClr>
                <a:srgbClr val="000000"/>
              </a:buClr>
              <a:buSzPts val="3500"/>
              <a:buFont typeface="Arial"/>
              <a:buNone/>
            </a:pPr>
            <a:r>
              <a:t/>
            </a:r>
            <a:endParaRPr b="0" i="0" sz="3500" u="none" cap="none" strike="noStrike">
              <a:solidFill>
                <a:srgbClr val="000000"/>
              </a:solidFill>
              <a:latin typeface="Open Sans"/>
              <a:ea typeface="Open Sans"/>
              <a:cs typeface="Open Sans"/>
              <a:sym typeface="Open Sans"/>
            </a:endParaRPr>
          </a:p>
          <a:p>
            <a:pPr indent="0" lvl="0" marL="1371600" marR="0" rtl="0" algn="l">
              <a:lnSpc>
                <a:spcPct val="12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0" algn="l">
              <a:lnSpc>
                <a:spcPct val="126857"/>
              </a:lnSpc>
              <a:spcBef>
                <a:spcPts val="0"/>
              </a:spcBef>
              <a:spcAft>
                <a:spcPts val="0"/>
              </a:spcAft>
              <a:buClr>
                <a:srgbClr val="000000"/>
              </a:buClr>
              <a:buSzPts val="3300"/>
              <a:buFont typeface="Arial"/>
              <a:buNone/>
            </a:pPr>
            <a:r>
              <a:t/>
            </a:r>
            <a:endParaRPr b="0" i="0" sz="3300" u="none" cap="none" strike="noStrike">
              <a:solidFill>
                <a:srgbClr val="000000"/>
              </a:solidFill>
              <a:latin typeface="Open Sans"/>
              <a:ea typeface="Open Sans"/>
              <a:cs typeface="Open Sans"/>
              <a:sym typeface="Open Sans"/>
            </a:endParaRPr>
          </a:p>
          <a:p>
            <a:pPr indent="0" lvl="0" marL="0" marR="0" rtl="0" algn="l">
              <a:lnSpc>
                <a:spcPct val="126857"/>
              </a:lnSpc>
              <a:spcBef>
                <a:spcPts val="0"/>
              </a:spcBef>
              <a:spcAft>
                <a:spcPts val="0"/>
              </a:spcAft>
              <a:buClr>
                <a:srgbClr val="000000"/>
              </a:buClr>
              <a:buSzPts val="3300"/>
              <a:buFont typeface="Arial"/>
              <a:buNone/>
            </a:pPr>
            <a:r>
              <a:t/>
            </a:r>
            <a:endParaRPr b="0" i="0" sz="3300" u="none" cap="none" strike="noStrike">
              <a:solidFill>
                <a:srgbClr val="000000"/>
              </a:solidFill>
              <a:latin typeface="Open Sans"/>
              <a:ea typeface="Open Sans"/>
              <a:cs typeface="Open Sans"/>
              <a:sym typeface="Open Sans"/>
            </a:endParaRPr>
          </a:p>
          <a:p>
            <a:pPr indent="0" lvl="0" marL="0" marR="0" rtl="0" algn="l">
              <a:lnSpc>
                <a:spcPct val="126857"/>
              </a:lnSpc>
              <a:spcBef>
                <a:spcPts val="0"/>
              </a:spcBef>
              <a:spcAft>
                <a:spcPts val="0"/>
              </a:spcAft>
              <a:buClr>
                <a:srgbClr val="000000"/>
              </a:buClr>
              <a:buSzPts val="3300"/>
              <a:buFont typeface="Arial"/>
              <a:buNone/>
            </a:pPr>
            <a:r>
              <a:t/>
            </a:r>
            <a:endParaRPr b="0" i="0" sz="3300" u="none" cap="none" strike="noStrike">
              <a:solidFill>
                <a:srgbClr val="000000"/>
              </a:solidFill>
              <a:latin typeface="Open Sans"/>
              <a:ea typeface="Open Sans"/>
              <a:cs typeface="Open Sans"/>
              <a:sym typeface="Open Sans"/>
            </a:endParaRPr>
          </a:p>
          <a:p>
            <a:pPr indent="0" lvl="0" marL="0" marR="0" rtl="0" algn="l">
              <a:lnSpc>
                <a:spcPct val="126857"/>
              </a:lnSpc>
              <a:spcBef>
                <a:spcPts val="0"/>
              </a:spcBef>
              <a:spcAft>
                <a:spcPts val="0"/>
              </a:spcAft>
              <a:buClr>
                <a:srgbClr val="000000"/>
              </a:buClr>
              <a:buSzPts val="3300"/>
              <a:buFont typeface="Arial"/>
              <a:buNone/>
            </a:pPr>
            <a:r>
              <a:t/>
            </a:r>
            <a:endParaRPr b="0" i="0" sz="3300" u="none" cap="none" strike="noStrike">
              <a:solidFill>
                <a:srgbClr val="000000"/>
              </a:solidFill>
              <a:latin typeface="Open Sans"/>
              <a:ea typeface="Open Sans"/>
              <a:cs typeface="Open Sans"/>
              <a:sym typeface="Open Sans"/>
            </a:endParaRPr>
          </a:p>
          <a:p>
            <a:pPr indent="0" lvl="0" marL="0" marR="0" rtl="0" algn="l">
              <a:lnSpc>
                <a:spcPct val="120000"/>
              </a:lnSpc>
              <a:spcBef>
                <a:spcPts val="0"/>
              </a:spcBef>
              <a:spcAft>
                <a:spcPts val="0"/>
              </a:spcAft>
              <a:buClr>
                <a:srgbClr val="000000"/>
              </a:buClr>
              <a:buSzPts val="3500"/>
              <a:buFont typeface="Arial"/>
              <a:buNone/>
            </a:pPr>
            <a:r>
              <a:rPr b="0" i="0" lang="en-US" sz="3500" u="none" cap="none" strike="noStrike">
                <a:solidFill>
                  <a:srgbClr val="000000"/>
                </a:solidFill>
                <a:latin typeface="Open Sans"/>
                <a:ea typeface="Open Sans"/>
                <a:cs typeface="Open Sans"/>
                <a:sym typeface="Open Sans"/>
              </a:rPr>
              <a:t>(c) Facts constitute a firm and reliable foundation for scientific knowledge. </a:t>
            </a:r>
            <a:endParaRPr b="0" i="0" sz="1200" u="none" cap="none" strike="noStrike">
              <a:solidFill>
                <a:srgbClr val="000000"/>
              </a:solidFill>
              <a:latin typeface="Arial"/>
              <a:ea typeface="Arial"/>
              <a:cs typeface="Arial"/>
              <a:sym typeface="Arial"/>
            </a:endParaRPr>
          </a:p>
          <a:p>
            <a:pPr indent="0" lvl="0" marL="1371600" marR="0" rtl="0" algn="l">
              <a:lnSpc>
                <a:spcPct val="12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174" name="Google Shape;174;g1cd61bfc4a7_0_6"/>
          <p:cNvSpPr txBox="1"/>
          <p:nvPr/>
        </p:nvSpPr>
        <p:spPr>
          <a:xfrm>
            <a:off x="2681400" y="2996075"/>
            <a:ext cx="14429100" cy="2521200"/>
          </a:xfrm>
          <a:prstGeom prst="rect">
            <a:avLst/>
          </a:prstGeom>
          <a:noFill/>
          <a:ln>
            <a:noFill/>
          </a:ln>
        </p:spPr>
        <p:txBody>
          <a:bodyPr anchorCtr="0" anchor="t" bIns="91425" lIns="91425" spcFirstLastPara="1" rIns="91425" wrap="square" tIns="91425">
            <a:spAutoFit/>
          </a:bodyPr>
          <a:lstStyle/>
          <a:p>
            <a:pPr indent="-491124" lvl="2" marL="1511472" marR="0" rtl="0" algn="l">
              <a:lnSpc>
                <a:spcPct val="120000"/>
              </a:lnSpc>
              <a:spcBef>
                <a:spcPts val="0"/>
              </a:spcBef>
              <a:spcAft>
                <a:spcPts val="0"/>
              </a:spcAft>
              <a:buClr>
                <a:schemeClr val="dk1"/>
              </a:buClr>
              <a:buSzPts val="3300"/>
              <a:buFont typeface="Arial"/>
              <a:buChar char="⚬"/>
            </a:pPr>
            <a:r>
              <a:rPr b="0" i="0" lang="en-US" sz="3300" u="none" cap="none" strike="noStrike">
                <a:solidFill>
                  <a:schemeClr val="dk1"/>
                </a:solidFill>
                <a:latin typeface="Open Sans"/>
                <a:ea typeface="Open Sans"/>
                <a:cs typeface="Open Sans"/>
                <a:sym typeface="Open Sans"/>
              </a:rPr>
              <a:t>Before an observer can formulate and assent to an observation statement, he or she must be in possession of the appropriate conceptual framework and a knowledge of how to appropriately apply it.</a:t>
            </a:r>
            <a:endParaRPr b="0" i="0" sz="1400" u="none" cap="none" strike="noStrike">
              <a:solidFill>
                <a:srgbClr val="000000"/>
              </a:solidFill>
              <a:latin typeface="Calibri"/>
              <a:ea typeface="Calibri"/>
              <a:cs typeface="Calibri"/>
              <a:sym typeface="Calibri"/>
            </a:endParaRPr>
          </a:p>
        </p:txBody>
      </p:sp>
      <p:sp>
        <p:nvSpPr>
          <p:cNvPr id="175" name="Google Shape;175;g1cd61bfc4a7_0_6"/>
          <p:cNvSpPr txBox="1"/>
          <p:nvPr/>
        </p:nvSpPr>
        <p:spPr>
          <a:xfrm>
            <a:off x="3584625" y="7254025"/>
            <a:ext cx="13949700" cy="1911600"/>
          </a:xfrm>
          <a:prstGeom prst="rect">
            <a:avLst/>
          </a:prstGeom>
          <a:noFill/>
          <a:ln>
            <a:noFill/>
          </a:ln>
        </p:spPr>
        <p:txBody>
          <a:bodyPr anchorCtr="0" anchor="t" bIns="91425" lIns="91425" spcFirstLastPara="1" rIns="91425" wrap="square" tIns="91425">
            <a:spAutoFit/>
          </a:bodyPr>
          <a:lstStyle/>
          <a:p>
            <a:pPr indent="-438150" lvl="0" marL="457200" marR="0" rtl="0" algn="l">
              <a:lnSpc>
                <a:spcPct val="120000"/>
              </a:lnSpc>
              <a:spcBef>
                <a:spcPts val="0"/>
              </a:spcBef>
              <a:spcAft>
                <a:spcPts val="0"/>
              </a:spcAft>
              <a:buClr>
                <a:schemeClr val="dk1"/>
              </a:buClr>
              <a:buSzPts val="3300"/>
              <a:buFont typeface="Open Sans"/>
              <a:buChar char="●"/>
            </a:pPr>
            <a:r>
              <a:rPr b="0" i="0" lang="en-US" sz="3300" u="none" cap="none" strike="noStrike">
                <a:solidFill>
                  <a:schemeClr val="dk1"/>
                </a:solidFill>
                <a:latin typeface="Open Sans"/>
                <a:ea typeface="Open Sans"/>
                <a:cs typeface="Open Sans"/>
                <a:sym typeface="Open Sans"/>
              </a:rPr>
              <a:t>the judgment of the truth or otherwise of an observation statement depends on the knowledge that forms the background against which the judgment is made</a:t>
            </a:r>
            <a:endParaRPr b="0" i="0" sz="1400" u="none" cap="none" strike="noStrike">
              <a:solidFill>
                <a:srgbClr val="000000"/>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0" st="0"/>
                                            </p:txEl>
                                          </p:spTgt>
                                        </p:tgtEl>
                                        <p:attrNameLst>
                                          <p:attrName>style.visibility</p:attrName>
                                        </p:attrNameLst>
                                      </p:cBhvr>
                                      <p:to>
                                        <p:strVal val="visible"/>
                                      </p:to>
                                    </p:set>
                                    <p:animEffect filter="fade" transition="in">
                                      <p:cBhvr>
                                        <p:cTn dur="1000"/>
                                        <p:tgtEl>
                                          <p:spTgt spid="1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1" st="1"/>
                                            </p:txEl>
                                          </p:spTgt>
                                        </p:tgtEl>
                                        <p:attrNameLst>
                                          <p:attrName>style.visibility</p:attrName>
                                        </p:attrNameLst>
                                      </p:cBhvr>
                                      <p:to>
                                        <p:strVal val="visible"/>
                                      </p:to>
                                    </p:set>
                                    <p:animEffect filter="fade" transition="in">
                                      <p:cBhvr>
                                        <p:cTn dur="1000"/>
                                        <p:tgtEl>
                                          <p:spTgt spid="1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2" st="2"/>
                                            </p:txEl>
                                          </p:spTgt>
                                        </p:tgtEl>
                                        <p:attrNameLst>
                                          <p:attrName>style.visibility</p:attrName>
                                        </p:attrNameLst>
                                      </p:cBhvr>
                                      <p:to>
                                        <p:strVal val="visible"/>
                                      </p:to>
                                    </p:set>
                                    <p:animEffect filter="fade" transition="in">
                                      <p:cBhvr>
                                        <p:cTn dur="1000"/>
                                        <p:tgtEl>
                                          <p:spTgt spid="1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3" st="3"/>
                                            </p:txEl>
                                          </p:spTgt>
                                        </p:tgtEl>
                                        <p:attrNameLst>
                                          <p:attrName>style.visibility</p:attrName>
                                        </p:attrNameLst>
                                      </p:cBhvr>
                                      <p:to>
                                        <p:strVal val="visible"/>
                                      </p:to>
                                    </p:set>
                                    <p:animEffect filter="fade" transition="in">
                                      <p:cBhvr>
                                        <p:cTn dur="1000"/>
                                        <p:tgtEl>
                                          <p:spTgt spid="17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4" st="4"/>
                                            </p:txEl>
                                          </p:spTgt>
                                        </p:tgtEl>
                                        <p:attrNameLst>
                                          <p:attrName>style.visibility</p:attrName>
                                        </p:attrNameLst>
                                      </p:cBhvr>
                                      <p:to>
                                        <p:strVal val="visible"/>
                                      </p:to>
                                    </p:set>
                                    <p:animEffect filter="fade" transition="in">
                                      <p:cBhvr>
                                        <p:cTn dur="1000"/>
                                        <p:tgtEl>
                                          <p:spTgt spid="17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5" st="5"/>
                                            </p:txEl>
                                          </p:spTgt>
                                        </p:tgtEl>
                                        <p:attrNameLst>
                                          <p:attrName>style.visibility</p:attrName>
                                        </p:attrNameLst>
                                      </p:cBhvr>
                                      <p:to>
                                        <p:strVal val="visible"/>
                                      </p:to>
                                    </p:set>
                                    <p:animEffect filter="fade" transition="in">
                                      <p:cBhvr>
                                        <p:cTn dur="1000"/>
                                        <p:tgtEl>
                                          <p:spTgt spid="17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6" st="6"/>
                                            </p:txEl>
                                          </p:spTgt>
                                        </p:tgtEl>
                                        <p:attrNameLst>
                                          <p:attrName>style.visibility</p:attrName>
                                        </p:attrNameLst>
                                      </p:cBhvr>
                                      <p:to>
                                        <p:strVal val="visible"/>
                                      </p:to>
                                    </p:set>
                                    <p:animEffect filter="fade" transition="in">
                                      <p:cBhvr>
                                        <p:cTn dur="1000"/>
                                        <p:tgtEl>
                                          <p:spTgt spid="17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7" st="7"/>
                                            </p:txEl>
                                          </p:spTgt>
                                        </p:tgtEl>
                                        <p:attrNameLst>
                                          <p:attrName>style.visibility</p:attrName>
                                        </p:attrNameLst>
                                      </p:cBhvr>
                                      <p:to>
                                        <p:strVal val="visible"/>
                                      </p:to>
                                    </p:set>
                                    <p:animEffect filter="fade" transition="in">
                                      <p:cBhvr>
                                        <p:cTn dur="1000"/>
                                        <p:tgtEl>
                                          <p:spTgt spid="173">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8" st="8"/>
                                            </p:txEl>
                                          </p:spTgt>
                                        </p:tgtEl>
                                        <p:attrNameLst>
                                          <p:attrName>style.visibility</p:attrName>
                                        </p:attrNameLst>
                                      </p:cBhvr>
                                      <p:to>
                                        <p:strVal val="visible"/>
                                      </p:to>
                                    </p:set>
                                    <p:animEffect filter="fade" transition="in">
                                      <p:cBhvr>
                                        <p:cTn dur="1000"/>
                                        <p:tgtEl>
                                          <p:spTgt spid="173">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9" st="9"/>
                                            </p:txEl>
                                          </p:spTgt>
                                        </p:tgtEl>
                                        <p:attrNameLst>
                                          <p:attrName>style.visibility</p:attrName>
                                        </p:attrNameLst>
                                      </p:cBhvr>
                                      <p:to>
                                        <p:strVal val="visible"/>
                                      </p:to>
                                    </p:set>
                                    <p:animEffect filter="fade" transition="in">
                                      <p:cBhvr>
                                        <p:cTn dur="1000"/>
                                        <p:tgtEl>
                                          <p:spTgt spid="173">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xEl>
                                              <p:pRg end="10" st="10"/>
                                            </p:txEl>
                                          </p:spTgt>
                                        </p:tgtEl>
                                        <p:attrNameLst>
                                          <p:attrName>style.visibility</p:attrName>
                                        </p:attrNameLst>
                                      </p:cBhvr>
                                      <p:to>
                                        <p:strVal val="visible"/>
                                      </p:to>
                                    </p:set>
                                    <p:animEffect filter="fade" transition="in">
                                      <p:cBhvr>
                                        <p:cTn dur="1000"/>
                                        <p:tgtEl>
                                          <p:spTgt spid="173">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179" name="Shape 179"/>
        <p:cNvGrpSpPr/>
        <p:nvPr/>
      </p:nvGrpSpPr>
      <p:grpSpPr>
        <a:xfrm>
          <a:off x="0" y="0"/>
          <a:ext cx="0" cy="0"/>
          <a:chOff x="0" y="0"/>
          <a:chExt cx="0" cy="0"/>
        </a:xfrm>
      </p:grpSpPr>
      <p:sp>
        <p:nvSpPr>
          <p:cNvPr id="180" name="Google Shape;180;g2ac87dc059a_0_0"/>
          <p:cNvSpPr/>
          <p:nvPr/>
        </p:nvSpPr>
        <p:spPr>
          <a:xfrm>
            <a:off x="-155527" y="2262204"/>
            <a:ext cx="13784301" cy="4574197"/>
          </a:xfrm>
          <a:custGeom>
            <a:rect b="b" l="l" r="r" t="t"/>
            <a:pathLst>
              <a:path extrusionOk="0" h="1913890" w="5767490">
                <a:moveTo>
                  <a:pt x="0" y="0"/>
                </a:moveTo>
                <a:lnTo>
                  <a:pt x="5767490" y="0"/>
                </a:lnTo>
                <a:lnTo>
                  <a:pt x="5767490" y="1913890"/>
                </a:lnTo>
                <a:lnTo>
                  <a:pt x="0" y="1913890"/>
                </a:lnTo>
                <a:close/>
              </a:path>
            </a:pathLst>
          </a:custGeom>
          <a:solidFill>
            <a:srgbClr val="00C2CB">
              <a:alpha val="41568"/>
            </a:srgbClr>
          </a:solidFill>
          <a:ln>
            <a:noFill/>
          </a:ln>
        </p:spPr>
      </p:sp>
      <p:sp>
        <p:nvSpPr>
          <p:cNvPr id="181" name="Google Shape;181;g2ac87dc059a_0_0"/>
          <p:cNvSpPr txBox="1"/>
          <p:nvPr/>
        </p:nvSpPr>
        <p:spPr>
          <a:xfrm>
            <a:off x="532583" y="376254"/>
            <a:ext cx="12347100" cy="1385400"/>
          </a:xfrm>
          <a:prstGeom prst="rect">
            <a:avLst/>
          </a:prstGeom>
          <a:noFill/>
          <a:ln>
            <a:noFill/>
          </a:ln>
        </p:spPr>
        <p:txBody>
          <a:bodyPr anchorCtr="0" anchor="t" bIns="0" lIns="0" spcFirstLastPara="1" rIns="0" wrap="square" tIns="0">
            <a:spAutoFit/>
          </a:bodyPr>
          <a:lstStyle/>
          <a:p>
            <a:pPr indent="0" lvl="0" marL="0" marR="0" rtl="0" algn="ctr">
              <a:lnSpc>
                <a:spcPct val="139988"/>
              </a:lnSpc>
              <a:spcBef>
                <a:spcPts val="0"/>
              </a:spcBef>
              <a:spcAft>
                <a:spcPts val="0"/>
              </a:spcAft>
              <a:buClr>
                <a:srgbClr val="000000"/>
              </a:buClr>
              <a:buSzPts val="9000"/>
              <a:buFont typeface="Arial"/>
              <a:buNone/>
            </a:pPr>
            <a:r>
              <a:rPr b="0" i="0" lang="en-US" sz="9000" u="none" cap="none" strike="noStrike">
                <a:solidFill>
                  <a:srgbClr val="000000"/>
                </a:solidFill>
                <a:latin typeface="Open Sans"/>
                <a:ea typeface="Open Sans"/>
                <a:cs typeface="Open Sans"/>
                <a:sym typeface="Open Sans"/>
              </a:rPr>
              <a:t>Science and objectivity</a:t>
            </a:r>
            <a:endParaRPr b="0" i="0" sz="1400" u="none" cap="none" strike="noStrike">
              <a:solidFill>
                <a:srgbClr val="000000"/>
              </a:solidFill>
              <a:latin typeface="Arial"/>
              <a:ea typeface="Arial"/>
              <a:cs typeface="Arial"/>
              <a:sym typeface="Arial"/>
            </a:endParaRPr>
          </a:p>
        </p:txBody>
      </p:sp>
      <p:sp>
        <p:nvSpPr>
          <p:cNvPr id="182" name="Google Shape;182;g2ac87dc059a_0_0"/>
          <p:cNvSpPr txBox="1"/>
          <p:nvPr/>
        </p:nvSpPr>
        <p:spPr>
          <a:xfrm>
            <a:off x="727434" y="2715869"/>
            <a:ext cx="12442800" cy="32397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3118"/>
              <a:buFont typeface="Arial"/>
              <a:buNone/>
            </a:pPr>
            <a:r>
              <a:rPr b="0" i="0" lang="en-US" sz="3118" u="none" cap="none" strike="noStrike">
                <a:solidFill>
                  <a:srgbClr val="000000"/>
                </a:solidFill>
                <a:latin typeface="Open Sans"/>
                <a:ea typeface="Open Sans"/>
                <a:cs typeface="Open Sans"/>
                <a:sym typeface="Open Sans"/>
              </a:rPr>
              <a:t>‘Scientific knowledge is reliable knowledge because it is objectively proven knowledge…  [It is] derived in some rigorous way from the facts of experience acquired by observation and experiment.  Science is based on what we can see, hear, and touch, etc.  Personal opinion or preferences and speculative imaginings have no place in science.  Science is objective’ (Chalmers 1982, 1).</a:t>
            </a:r>
            <a:endParaRPr b="0" i="0" sz="1400" u="none" cap="none" strike="noStrike">
              <a:solidFill>
                <a:srgbClr val="000000"/>
              </a:solidFill>
              <a:latin typeface="Arial"/>
              <a:ea typeface="Arial"/>
              <a:cs typeface="Arial"/>
              <a:sym typeface="Arial"/>
            </a:endParaRPr>
          </a:p>
        </p:txBody>
      </p:sp>
      <p:sp>
        <p:nvSpPr>
          <p:cNvPr id="183" name="Google Shape;183;g2ac87dc059a_0_0"/>
          <p:cNvSpPr/>
          <p:nvPr/>
        </p:nvSpPr>
        <p:spPr>
          <a:xfrm>
            <a:off x="6738925" y="6352503"/>
            <a:ext cx="11852192" cy="3599667"/>
          </a:xfrm>
          <a:custGeom>
            <a:rect b="b" l="l" r="r" t="t"/>
            <a:pathLst>
              <a:path extrusionOk="0" h="1751663" w="5767490">
                <a:moveTo>
                  <a:pt x="0" y="0"/>
                </a:moveTo>
                <a:lnTo>
                  <a:pt x="5767490" y="0"/>
                </a:lnTo>
                <a:lnTo>
                  <a:pt x="5767490" y="1751663"/>
                </a:lnTo>
                <a:lnTo>
                  <a:pt x="0" y="1751663"/>
                </a:lnTo>
                <a:close/>
              </a:path>
            </a:pathLst>
          </a:custGeom>
          <a:solidFill>
            <a:srgbClr val="6F6F6F">
              <a:alpha val="65882"/>
            </a:srgbClr>
          </a:solidFill>
          <a:ln>
            <a:noFill/>
          </a:ln>
        </p:spPr>
      </p:sp>
      <p:sp>
        <p:nvSpPr>
          <p:cNvPr id="184" name="Google Shape;184;g2ac87dc059a_0_0"/>
          <p:cNvSpPr txBox="1"/>
          <p:nvPr/>
        </p:nvSpPr>
        <p:spPr>
          <a:xfrm>
            <a:off x="7319211" y="6911111"/>
            <a:ext cx="10695900" cy="22911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3345"/>
              <a:buFont typeface="Arial"/>
              <a:buNone/>
            </a:pPr>
            <a:r>
              <a:rPr b="0" i="0" lang="en-US" sz="3345" u="none" cap="none" strike="noStrike">
                <a:solidFill>
                  <a:srgbClr val="000000"/>
                </a:solidFill>
                <a:latin typeface="Open Sans"/>
                <a:ea typeface="Open Sans"/>
                <a:cs typeface="Open Sans"/>
                <a:sym typeface="Open Sans"/>
              </a:rPr>
              <a:t>'[S]cientific beliefs, practices, institutions, histories, and problematics are constituted in and through contemporary political and social projects, and always have been' (Harding 1991)</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188" name="Shape 188"/>
        <p:cNvGrpSpPr/>
        <p:nvPr/>
      </p:nvGrpSpPr>
      <p:grpSpPr>
        <a:xfrm>
          <a:off x="0" y="0"/>
          <a:ext cx="0" cy="0"/>
          <a:chOff x="0" y="0"/>
          <a:chExt cx="0" cy="0"/>
        </a:xfrm>
      </p:grpSpPr>
      <p:sp>
        <p:nvSpPr>
          <p:cNvPr id="189" name="Google Shape;189;p14"/>
          <p:cNvSpPr txBox="1"/>
          <p:nvPr/>
        </p:nvSpPr>
        <p:spPr>
          <a:xfrm>
            <a:off x="1028700" y="2070027"/>
            <a:ext cx="15536700" cy="8969700"/>
          </a:xfrm>
          <a:prstGeom prst="rect">
            <a:avLst/>
          </a:prstGeom>
          <a:noFill/>
          <a:ln>
            <a:noFill/>
          </a:ln>
        </p:spPr>
        <p:txBody>
          <a:bodyPr anchorCtr="0" anchor="t" bIns="0" lIns="0" spcFirstLastPara="1" rIns="0" wrap="square" tIns="0">
            <a:spAutoFit/>
          </a:bodyPr>
          <a:lstStyle/>
          <a:p>
            <a:pPr indent="-300348" lvl="1" marL="587995" marR="0" rtl="0" algn="l">
              <a:lnSpc>
                <a:spcPct val="115000"/>
              </a:lnSpc>
              <a:spcBef>
                <a:spcPts val="0"/>
              </a:spcBef>
              <a:spcAft>
                <a:spcPts val="0"/>
              </a:spcAft>
              <a:buClr>
                <a:srgbClr val="000000"/>
              </a:buClr>
              <a:buSzPts val="2823"/>
              <a:buFont typeface="Arial"/>
              <a:buChar char="•"/>
            </a:pPr>
            <a:r>
              <a:rPr b="0" i="0" lang="en-US" sz="2823" u="none" cap="none" strike="noStrike">
                <a:solidFill>
                  <a:srgbClr val="000000"/>
                </a:solidFill>
                <a:latin typeface="Montserrat"/>
                <a:ea typeface="Montserrat"/>
                <a:cs typeface="Montserrat"/>
                <a:sym typeface="Montserrat"/>
              </a:rPr>
              <a:t>Many early social scientists took the position that scientific knowledge of social phenomena should be pursued by adapting the method and logic of natural science- social facts that can be objectively measured</a:t>
            </a:r>
            <a:endParaRPr b="0" i="0" sz="15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823"/>
              <a:buFont typeface="Arial"/>
              <a:buNone/>
            </a:pPr>
            <a:r>
              <a:t/>
            </a:r>
            <a:endParaRPr b="0" i="0" sz="2823" u="none" cap="none" strike="noStrike">
              <a:solidFill>
                <a:srgbClr val="000000"/>
              </a:solidFill>
              <a:latin typeface="Montserrat"/>
              <a:ea typeface="Montserrat"/>
              <a:cs typeface="Montserrat"/>
              <a:sym typeface="Montserrat"/>
            </a:endParaRPr>
          </a:p>
          <a:p>
            <a:pPr indent="-395160" lvl="2" marL="1371600" marR="0" rtl="0" algn="l">
              <a:lnSpc>
                <a:spcPct val="115000"/>
              </a:lnSpc>
              <a:spcBef>
                <a:spcPts val="0"/>
              </a:spcBef>
              <a:spcAft>
                <a:spcPts val="0"/>
              </a:spcAft>
              <a:buClr>
                <a:srgbClr val="000000"/>
              </a:buClr>
              <a:buSzPts val="2623"/>
              <a:buFont typeface="Arial"/>
              <a:buChar char="⚬"/>
            </a:pPr>
            <a:r>
              <a:rPr b="0" i="0" lang="en-US" sz="2623" u="none" cap="none" strike="noStrike">
                <a:solidFill>
                  <a:srgbClr val="000000"/>
                </a:solidFill>
                <a:latin typeface="Montserrat"/>
                <a:ea typeface="Montserrat"/>
                <a:cs typeface="Montserrat"/>
                <a:sym typeface="Montserrat"/>
              </a:rPr>
              <a:t>How can social science maintain scientific validity when its object of study is human behaviours and beliefs? (See Montuschi 2014)</a:t>
            </a:r>
            <a:endParaRPr b="0" i="0" sz="15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623"/>
              <a:buFont typeface="Arial"/>
              <a:buNone/>
            </a:pPr>
            <a:r>
              <a:t/>
            </a:r>
            <a:endParaRPr b="0" i="0" sz="2623" u="none" cap="none" strike="noStrike">
              <a:solidFill>
                <a:srgbClr val="000000"/>
              </a:solidFill>
              <a:latin typeface="Montserrat"/>
              <a:ea typeface="Montserrat"/>
              <a:cs typeface="Montserrat"/>
              <a:sym typeface="Montserrat"/>
            </a:endParaRPr>
          </a:p>
          <a:p>
            <a:pPr indent="-278758" lvl="1" marL="544816" marR="0" rtl="0" algn="l">
              <a:lnSpc>
                <a:spcPct val="115000"/>
              </a:lnSpc>
              <a:spcBef>
                <a:spcPts val="0"/>
              </a:spcBef>
              <a:spcAft>
                <a:spcPts val="0"/>
              </a:spcAft>
              <a:buClr>
                <a:srgbClr val="000000"/>
              </a:buClr>
              <a:buSzPts val="2623"/>
              <a:buFont typeface="Arial"/>
              <a:buChar char="•"/>
            </a:pPr>
            <a:r>
              <a:rPr b="0" i="0" lang="en-US" sz="2623" u="none" cap="none" strike="noStrike">
                <a:solidFill>
                  <a:srgbClr val="000000"/>
                </a:solidFill>
                <a:latin typeface="Montserrat"/>
                <a:ea typeface="Montserrat"/>
                <a:cs typeface="Montserrat"/>
                <a:sym typeface="Montserrat"/>
              </a:rPr>
              <a:t>An example to consider: In 1998 the Minister of Health in the Netherlands undertook a randomly controlled experiment to understand why some heroin users didn't respond to methadone, promoted as 'impartial, unambiguous and 'the best route to discover the truth"'</a:t>
            </a:r>
            <a:endParaRPr b="0" i="0" sz="15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623"/>
              <a:buFont typeface="Arial"/>
              <a:buNone/>
            </a:pPr>
            <a:r>
              <a:t/>
            </a:r>
            <a:endParaRPr b="0" i="0" sz="2623" u="none" cap="none" strike="noStrike">
              <a:solidFill>
                <a:srgbClr val="000000"/>
              </a:solidFill>
              <a:latin typeface="Montserrat"/>
              <a:ea typeface="Montserrat"/>
              <a:cs typeface="Montserrat"/>
              <a:sym typeface="Montserrat"/>
            </a:endParaRPr>
          </a:p>
          <a:p>
            <a:pPr indent="-369560" lvl="2" marL="1089632" marR="0" rtl="0" algn="l">
              <a:lnSpc>
                <a:spcPct val="115000"/>
              </a:lnSpc>
              <a:spcBef>
                <a:spcPts val="0"/>
              </a:spcBef>
              <a:spcAft>
                <a:spcPts val="0"/>
              </a:spcAft>
              <a:buClr>
                <a:srgbClr val="000000"/>
              </a:buClr>
              <a:buSzPts val="2623"/>
              <a:buFont typeface="Arial"/>
              <a:buChar char="⚬"/>
            </a:pPr>
            <a:r>
              <a:rPr b="0" i="0" lang="en-US" sz="2623" u="none" cap="none" strike="noStrike">
                <a:solidFill>
                  <a:srgbClr val="000000"/>
                </a:solidFill>
                <a:latin typeface="Montserrat"/>
                <a:ea typeface="Montserrat"/>
                <a:cs typeface="Montserrat"/>
                <a:sym typeface="Montserrat"/>
              </a:rPr>
              <a:t>'The design pre-ordered the reality of drug abuse into categories and classifications purposefully chosen to meet the requirements of the experiment...the experiment could only represent the reality allowed by the constraints of its own design.' (139-149)</a:t>
            </a:r>
            <a:endParaRPr b="0" i="0" sz="1500" u="none" cap="none" strike="noStrike">
              <a:solidFill>
                <a:srgbClr val="000000"/>
              </a:solidFill>
              <a:latin typeface="Arial"/>
              <a:ea typeface="Arial"/>
              <a:cs typeface="Arial"/>
              <a:sym typeface="Arial"/>
            </a:endParaRPr>
          </a:p>
          <a:p>
            <a:pPr indent="0" lvl="0" marL="0" marR="0" rtl="0" algn="l">
              <a:lnSpc>
                <a:spcPct val="173285"/>
              </a:lnSpc>
              <a:spcBef>
                <a:spcPts val="0"/>
              </a:spcBef>
              <a:spcAft>
                <a:spcPts val="0"/>
              </a:spcAft>
              <a:buClr>
                <a:srgbClr val="000000"/>
              </a:buClr>
              <a:buSzPts val="2523"/>
              <a:buFont typeface="Arial"/>
              <a:buNone/>
            </a:pPr>
            <a:r>
              <a:t/>
            </a:r>
            <a:endParaRPr b="0" i="0" sz="2523" u="none" cap="none" strike="noStrike">
              <a:solidFill>
                <a:srgbClr val="000000"/>
              </a:solidFill>
              <a:latin typeface="Montserrat"/>
              <a:ea typeface="Montserrat"/>
              <a:cs typeface="Montserrat"/>
              <a:sym typeface="Montserrat"/>
            </a:endParaRPr>
          </a:p>
          <a:p>
            <a:pPr indent="0" lvl="0" marL="0" marR="0" rtl="0" algn="l">
              <a:lnSpc>
                <a:spcPct val="206579"/>
              </a:lnSpc>
              <a:spcBef>
                <a:spcPts val="0"/>
              </a:spcBef>
              <a:spcAft>
                <a:spcPts val="0"/>
              </a:spcAft>
              <a:buClr>
                <a:srgbClr val="000000"/>
              </a:buClr>
              <a:buSzPts val="2523"/>
              <a:buFont typeface="Arial"/>
              <a:buNone/>
            </a:pPr>
            <a:r>
              <a:t/>
            </a:r>
            <a:endParaRPr b="0" i="0" sz="2523" u="none" cap="none" strike="noStrike">
              <a:solidFill>
                <a:srgbClr val="000000"/>
              </a:solidFill>
              <a:latin typeface="Montserrat"/>
              <a:ea typeface="Montserrat"/>
              <a:cs typeface="Montserrat"/>
              <a:sym typeface="Montserrat"/>
            </a:endParaRPr>
          </a:p>
          <a:p>
            <a:pPr indent="0" lvl="0" marL="0" marR="0" rtl="0" algn="l">
              <a:lnSpc>
                <a:spcPct val="206579"/>
              </a:lnSpc>
              <a:spcBef>
                <a:spcPts val="0"/>
              </a:spcBef>
              <a:spcAft>
                <a:spcPts val="0"/>
              </a:spcAft>
              <a:buClr>
                <a:srgbClr val="000000"/>
              </a:buClr>
              <a:buSzPts val="2523"/>
              <a:buFont typeface="Arial"/>
              <a:buNone/>
            </a:pPr>
            <a:r>
              <a:t/>
            </a:r>
            <a:endParaRPr b="0" i="0" sz="2523" u="none" cap="none" strike="noStrike">
              <a:solidFill>
                <a:srgbClr val="000000"/>
              </a:solidFill>
              <a:latin typeface="Montserrat"/>
              <a:ea typeface="Montserrat"/>
              <a:cs typeface="Montserrat"/>
              <a:sym typeface="Montserrat"/>
            </a:endParaRPr>
          </a:p>
        </p:txBody>
      </p:sp>
      <p:sp>
        <p:nvSpPr>
          <p:cNvPr id="190" name="Google Shape;190;p14"/>
          <p:cNvSpPr txBox="1"/>
          <p:nvPr/>
        </p:nvSpPr>
        <p:spPr>
          <a:xfrm>
            <a:off x="635002" y="587991"/>
            <a:ext cx="13903917" cy="121982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7100"/>
              <a:buFont typeface="Arial"/>
              <a:buNone/>
            </a:pPr>
            <a:r>
              <a:rPr b="0" i="0" lang="en-US" sz="7100" u="none" cap="none" strike="noStrike">
                <a:solidFill>
                  <a:srgbClr val="000000"/>
                </a:solidFill>
                <a:latin typeface="Open Sans"/>
                <a:ea typeface="Open Sans"/>
                <a:cs typeface="Open Sans"/>
                <a:sym typeface="Open Sans"/>
              </a:rPr>
              <a:t>Facts and values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0" st="0"/>
                                            </p:txEl>
                                          </p:spTgt>
                                        </p:tgtEl>
                                        <p:attrNameLst>
                                          <p:attrName>style.visibility</p:attrName>
                                        </p:attrNameLst>
                                      </p:cBhvr>
                                      <p:to>
                                        <p:strVal val="visible"/>
                                      </p:to>
                                    </p:set>
                                    <p:animEffect filter="fade" transition="in">
                                      <p:cBhvr>
                                        <p:cTn dur="1000"/>
                                        <p:tgtEl>
                                          <p:spTgt spid="1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1" st="1"/>
                                            </p:txEl>
                                          </p:spTgt>
                                        </p:tgtEl>
                                        <p:attrNameLst>
                                          <p:attrName>style.visibility</p:attrName>
                                        </p:attrNameLst>
                                      </p:cBhvr>
                                      <p:to>
                                        <p:strVal val="visible"/>
                                      </p:to>
                                    </p:set>
                                    <p:animEffect filter="fade" transition="in">
                                      <p:cBhvr>
                                        <p:cTn dur="1000"/>
                                        <p:tgtEl>
                                          <p:spTgt spid="1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2" st="2"/>
                                            </p:txEl>
                                          </p:spTgt>
                                        </p:tgtEl>
                                        <p:attrNameLst>
                                          <p:attrName>style.visibility</p:attrName>
                                        </p:attrNameLst>
                                      </p:cBhvr>
                                      <p:to>
                                        <p:strVal val="visible"/>
                                      </p:to>
                                    </p:set>
                                    <p:animEffect filter="fade" transition="in">
                                      <p:cBhvr>
                                        <p:cTn dur="1000"/>
                                        <p:tgtEl>
                                          <p:spTgt spid="1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3" st="3"/>
                                            </p:txEl>
                                          </p:spTgt>
                                        </p:tgtEl>
                                        <p:attrNameLst>
                                          <p:attrName>style.visibility</p:attrName>
                                        </p:attrNameLst>
                                      </p:cBhvr>
                                      <p:to>
                                        <p:strVal val="visible"/>
                                      </p:to>
                                    </p:set>
                                    <p:animEffect filter="fade" transition="in">
                                      <p:cBhvr>
                                        <p:cTn dur="1000"/>
                                        <p:tgtEl>
                                          <p:spTgt spid="1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4" st="4"/>
                                            </p:txEl>
                                          </p:spTgt>
                                        </p:tgtEl>
                                        <p:attrNameLst>
                                          <p:attrName>style.visibility</p:attrName>
                                        </p:attrNameLst>
                                      </p:cBhvr>
                                      <p:to>
                                        <p:strVal val="visible"/>
                                      </p:to>
                                    </p:set>
                                    <p:animEffect filter="fade" transition="in">
                                      <p:cBhvr>
                                        <p:cTn dur="1000"/>
                                        <p:tgtEl>
                                          <p:spTgt spid="18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5" st="5"/>
                                            </p:txEl>
                                          </p:spTgt>
                                        </p:tgtEl>
                                        <p:attrNameLst>
                                          <p:attrName>style.visibility</p:attrName>
                                        </p:attrNameLst>
                                      </p:cBhvr>
                                      <p:to>
                                        <p:strVal val="visible"/>
                                      </p:to>
                                    </p:set>
                                    <p:animEffect filter="fade" transition="in">
                                      <p:cBhvr>
                                        <p:cTn dur="1000"/>
                                        <p:tgtEl>
                                          <p:spTgt spid="18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6" st="6"/>
                                            </p:txEl>
                                          </p:spTgt>
                                        </p:tgtEl>
                                        <p:attrNameLst>
                                          <p:attrName>style.visibility</p:attrName>
                                        </p:attrNameLst>
                                      </p:cBhvr>
                                      <p:to>
                                        <p:strVal val="visible"/>
                                      </p:to>
                                    </p:set>
                                    <p:animEffect filter="fade" transition="in">
                                      <p:cBhvr>
                                        <p:cTn dur="1000"/>
                                        <p:tgtEl>
                                          <p:spTgt spid="18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7" st="7"/>
                                            </p:txEl>
                                          </p:spTgt>
                                        </p:tgtEl>
                                        <p:attrNameLst>
                                          <p:attrName>style.visibility</p:attrName>
                                        </p:attrNameLst>
                                      </p:cBhvr>
                                      <p:to>
                                        <p:strVal val="visible"/>
                                      </p:to>
                                    </p:set>
                                    <p:animEffect filter="fade" transition="in">
                                      <p:cBhvr>
                                        <p:cTn dur="1000"/>
                                        <p:tgtEl>
                                          <p:spTgt spid="18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8" st="8"/>
                                            </p:txEl>
                                          </p:spTgt>
                                        </p:tgtEl>
                                        <p:attrNameLst>
                                          <p:attrName>style.visibility</p:attrName>
                                        </p:attrNameLst>
                                      </p:cBhvr>
                                      <p:to>
                                        <p:strVal val="visible"/>
                                      </p:to>
                                    </p:set>
                                    <p:animEffect filter="fade" transition="in">
                                      <p:cBhvr>
                                        <p:cTn dur="1000"/>
                                        <p:tgtEl>
                                          <p:spTgt spid="189">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xEl>
                                              <p:pRg end="9" st="9"/>
                                            </p:txEl>
                                          </p:spTgt>
                                        </p:tgtEl>
                                        <p:attrNameLst>
                                          <p:attrName>style.visibility</p:attrName>
                                        </p:attrNameLst>
                                      </p:cBhvr>
                                      <p:to>
                                        <p:strVal val="visible"/>
                                      </p:to>
                                    </p:set>
                                    <p:animEffect filter="fade" transition="in">
                                      <p:cBhvr>
                                        <p:cTn dur="1000"/>
                                        <p:tgtEl>
                                          <p:spTgt spid="189">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194" name="Shape 194"/>
        <p:cNvGrpSpPr/>
        <p:nvPr/>
      </p:nvGrpSpPr>
      <p:grpSpPr>
        <a:xfrm>
          <a:off x="0" y="0"/>
          <a:ext cx="0" cy="0"/>
          <a:chOff x="0" y="0"/>
          <a:chExt cx="0" cy="0"/>
        </a:xfrm>
      </p:grpSpPr>
      <p:cxnSp>
        <p:nvCxnSpPr>
          <p:cNvPr id="195" name="Google Shape;195;p15"/>
          <p:cNvCxnSpPr/>
          <p:nvPr/>
        </p:nvCxnSpPr>
        <p:spPr>
          <a:xfrm rot="5400000">
            <a:off x="6366517" y="5119688"/>
            <a:ext cx="9995321" cy="0"/>
          </a:xfrm>
          <a:prstGeom prst="straightConnector1">
            <a:avLst/>
          </a:prstGeom>
          <a:noFill/>
          <a:ln cap="rnd" cmpd="sng" w="47625">
            <a:solidFill>
              <a:srgbClr val="000000"/>
            </a:solidFill>
            <a:prstDash val="solid"/>
            <a:round/>
            <a:headEnd len="sm" w="sm" type="none"/>
            <a:tailEnd len="sm" w="sm" type="none"/>
          </a:ln>
        </p:spPr>
      </p:cxnSp>
      <p:pic>
        <p:nvPicPr>
          <p:cNvPr id="196" name="Google Shape;196;p15"/>
          <p:cNvPicPr preferRelativeResize="0"/>
          <p:nvPr/>
        </p:nvPicPr>
        <p:blipFill rotWithShape="1">
          <a:blip r:embed="rId3">
            <a:alphaModFix/>
          </a:blip>
          <a:srcRect b="0" l="17414" r="11046" t="0"/>
          <a:stretch/>
        </p:blipFill>
        <p:spPr>
          <a:xfrm>
            <a:off x="11988066" y="1012391"/>
            <a:ext cx="5898786" cy="8245909"/>
          </a:xfrm>
          <a:prstGeom prst="rect">
            <a:avLst/>
          </a:prstGeom>
          <a:noFill/>
          <a:ln>
            <a:noFill/>
          </a:ln>
        </p:spPr>
      </p:pic>
      <p:sp>
        <p:nvSpPr>
          <p:cNvPr id="197" name="Google Shape;197;p15"/>
          <p:cNvSpPr txBox="1"/>
          <p:nvPr/>
        </p:nvSpPr>
        <p:spPr>
          <a:xfrm>
            <a:off x="511175" y="1830406"/>
            <a:ext cx="10392900" cy="7780500"/>
          </a:xfrm>
          <a:prstGeom prst="rect">
            <a:avLst/>
          </a:prstGeom>
          <a:noFill/>
          <a:ln>
            <a:noFill/>
          </a:ln>
        </p:spPr>
        <p:txBody>
          <a:bodyPr anchorCtr="0" anchor="t" bIns="0" lIns="0" spcFirstLastPara="1" rIns="0" wrap="square" tIns="0">
            <a:spAutoFit/>
          </a:bodyPr>
          <a:lstStyle/>
          <a:p>
            <a:pPr indent="-303690" lvl="1" marL="607381" marR="0" rtl="0" algn="l">
              <a:lnSpc>
                <a:spcPct val="115000"/>
              </a:lnSpc>
              <a:spcBef>
                <a:spcPts val="0"/>
              </a:spcBef>
              <a:spcAft>
                <a:spcPts val="0"/>
              </a:spcAft>
              <a:buClr>
                <a:srgbClr val="000000"/>
              </a:buClr>
              <a:buSzPts val="2813"/>
              <a:buFont typeface="Arial"/>
              <a:buChar char="•"/>
            </a:pPr>
            <a:r>
              <a:rPr b="0" i="0" lang="en-US" sz="2813" u="none" cap="none" strike="noStrike">
                <a:solidFill>
                  <a:srgbClr val="000000"/>
                </a:solidFill>
                <a:latin typeface="Open Sans"/>
                <a:ea typeface="Open Sans"/>
                <a:cs typeface="Open Sans"/>
                <a:sym typeface="Open Sans"/>
              </a:rPr>
              <a:t>Weber- differentiates 'value relevance' and 'value judgement.' </a:t>
            </a:r>
            <a:endParaRPr b="0" i="0" sz="1400" u="none" cap="none" strike="noStrike">
              <a:solidFill>
                <a:srgbClr val="000000"/>
              </a:solidFill>
              <a:latin typeface="Arial"/>
              <a:ea typeface="Arial"/>
              <a:cs typeface="Arial"/>
              <a:sym typeface="Arial"/>
            </a:endParaRPr>
          </a:p>
          <a:p>
            <a:pPr indent="-332956" lvl="2" marL="998867" marR="0" rtl="0" algn="l">
              <a:lnSpc>
                <a:spcPct val="115000"/>
              </a:lnSpc>
              <a:spcBef>
                <a:spcPts val="0"/>
              </a:spcBef>
              <a:spcAft>
                <a:spcPts val="0"/>
              </a:spcAft>
              <a:buClr>
                <a:srgbClr val="000000"/>
              </a:buClr>
              <a:buSzPts val="2313"/>
              <a:buFont typeface="Arial"/>
              <a:buChar char="⚬"/>
            </a:pPr>
            <a:r>
              <a:rPr b="0" i="0" lang="en-US" sz="2313" u="none" cap="none" strike="noStrike">
                <a:solidFill>
                  <a:srgbClr val="000000"/>
                </a:solidFill>
                <a:latin typeface="Open Sans"/>
                <a:ea typeface="Open Sans"/>
                <a:cs typeface="Open Sans"/>
                <a:sym typeface="Open Sans"/>
              </a:rPr>
              <a:t>Cultural and social values are areas for investigation. They determine what is relevant to study. </a:t>
            </a:r>
            <a:endParaRPr b="0" i="0" sz="1400" u="none" cap="none" strike="noStrike">
              <a:solidFill>
                <a:srgbClr val="000000"/>
              </a:solidFill>
              <a:latin typeface="Arial"/>
              <a:ea typeface="Arial"/>
              <a:cs typeface="Arial"/>
              <a:sym typeface="Arial"/>
            </a:endParaRPr>
          </a:p>
          <a:p>
            <a:pPr indent="-102841" lvl="1" marL="499432" marR="0" rtl="0" algn="l">
              <a:lnSpc>
                <a:spcPct val="115000"/>
              </a:lnSpc>
              <a:spcBef>
                <a:spcPts val="0"/>
              </a:spcBef>
              <a:spcAft>
                <a:spcPts val="0"/>
              </a:spcAft>
              <a:buClr>
                <a:schemeClr val="dk1"/>
              </a:buClr>
              <a:buSzPts val="2313"/>
              <a:buFont typeface="Arial"/>
              <a:buNone/>
            </a:pPr>
            <a:r>
              <a:t/>
            </a:r>
            <a:endParaRPr b="0" i="0" sz="2313" u="none" cap="none" strike="noStrike">
              <a:solidFill>
                <a:srgbClr val="000000"/>
              </a:solidFill>
              <a:latin typeface="Open Sans"/>
              <a:ea typeface="Open Sans"/>
              <a:cs typeface="Open Sans"/>
              <a:sym typeface="Open Sans"/>
            </a:endParaRPr>
          </a:p>
          <a:p>
            <a:pPr indent="-332956" lvl="2" marL="998867" marR="0" rtl="0" algn="l">
              <a:lnSpc>
                <a:spcPct val="115000"/>
              </a:lnSpc>
              <a:spcBef>
                <a:spcPts val="0"/>
              </a:spcBef>
              <a:spcAft>
                <a:spcPts val="0"/>
              </a:spcAft>
              <a:buClr>
                <a:srgbClr val="000000"/>
              </a:buClr>
              <a:buSzPts val="2313"/>
              <a:buFont typeface="Arial"/>
              <a:buChar char="⚬"/>
            </a:pPr>
            <a:r>
              <a:rPr b="0" i="0" lang="en-US" sz="2313" u="none" cap="none" strike="noStrike">
                <a:solidFill>
                  <a:srgbClr val="000000"/>
                </a:solidFill>
                <a:latin typeface="Open Sans"/>
                <a:ea typeface="Open Sans"/>
                <a:cs typeface="Open Sans"/>
                <a:sym typeface="Open Sans"/>
              </a:rPr>
              <a:t>Value judgements are subjective evaluations, ideals, etc that social scientists should avoid when they make claims (Montuschi 2014, 129)</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313"/>
              <a:buFont typeface="Arial"/>
              <a:buNone/>
            </a:pPr>
            <a:r>
              <a:t/>
            </a:r>
            <a:endParaRPr b="0" i="0" sz="2313" u="none" cap="none" strike="noStrike">
              <a:solidFill>
                <a:srgbClr val="000000"/>
              </a:solidFill>
              <a:latin typeface="Open Sans"/>
              <a:ea typeface="Open Sans"/>
              <a:cs typeface="Open Sans"/>
              <a:sym typeface="Open Sans"/>
            </a:endParaRPr>
          </a:p>
          <a:p>
            <a:pPr indent="-303690" lvl="1" marL="607381" marR="0" rtl="0" algn="l">
              <a:lnSpc>
                <a:spcPct val="115000"/>
              </a:lnSpc>
              <a:spcBef>
                <a:spcPts val="0"/>
              </a:spcBef>
              <a:spcAft>
                <a:spcPts val="0"/>
              </a:spcAft>
              <a:buClr>
                <a:srgbClr val="000000"/>
              </a:buClr>
              <a:buSzPts val="2813"/>
              <a:buFont typeface="Arial"/>
              <a:buChar char="•"/>
            </a:pPr>
            <a:r>
              <a:rPr b="0" i="0" lang="en-US" sz="2813" u="none" cap="none" strike="noStrike">
                <a:solidFill>
                  <a:srgbClr val="000000"/>
                </a:solidFill>
                <a:latin typeface="Open Sans"/>
                <a:ea typeface="Open Sans"/>
                <a:cs typeface="Open Sans"/>
                <a:sym typeface="Open Sans"/>
              </a:rPr>
              <a:t>‘Passionate detachment’- hard work and enthusiasm, but – ‘One should neither preach one's religion nor impose one's politics on a captive audience.’</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813"/>
              <a:buFont typeface="Arial"/>
              <a:buNone/>
            </a:pPr>
            <a:r>
              <a:t/>
            </a:r>
            <a:endParaRPr b="0" i="0" sz="2813" u="none" cap="none" strike="noStrike">
              <a:solidFill>
                <a:srgbClr val="000000"/>
              </a:solidFill>
              <a:latin typeface="Open Sans"/>
              <a:ea typeface="Open Sans"/>
              <a:cs typeface="Open Sans"/>
              <a:sym typeface="Open Sans"/>
            </a:endParaRPr>
          </a:p>
          <a:p>
            <a:pPr indent="-303690" lvl="1" marL="607381" marR="0" rtl="0" algn="l">
              <a:lnSpc>
                <a:spcPct val="115000"/>
              </a:lnSpc>
              <a:spcBef>
                <a:spcPts val="0"/>
              </a:spcBef>
              <a:spcAft>
                <a:spcPts val="0"/>
              </a:spcAft>
              <a:buClr>
                <a:srgbClr val="000000"/>
              </a:buClr>
              <a:buSzPts val="2813"/>
              <a:buFont typeface="Arial"/>
              <a:buChar char="•"/>
            </a:pPr>
            <a:r>
              <a:rPr b="0" i="0" lang="en-US" sz="2813" u="none" cap="none" strike="noStrike">
                <a:solidFill>
                  <a:srgbClr val="000000"/>
                </a:solidFill>
                <a:latin typeface="Open Sans"/>
                <a:ea typeface="Open Sans"/>
                <a:cs typeface="Open Sans"/>
                <a:sym typeface="Open Sans"/>
              </a:rPr>
              <a:t>Ideal of detachment in social science demands researcher remove bias by ‘becoming the emotional, cognitive, and moral equivalent of a blank slate’ (Rosaldo 1993)</a:t>
            </a:r>
            <a:endParaRPr b="0" i="0" sz="1400" u="none" cap="none" strike="noStrike">
              <a:solidFill>
                <a:srgbClr val="000000"/>
              </a:solidFill>
              <a:latin typeface="Arial"/>
              <a:ea typeface="Arial"/>
              <a:cs typeface="Arial"/>
              <a:sym typeface="Arial"/>
            </a:endParaRPr>
          </a:p>
          <a:p>
            <a:pPr indent="0" lvl="0" marL="0" marR="0" rtl="0" algn="l">
              <a:lnSpc>
                <a:spcPct val="164877"/>
              </a:lnSpc>
              <a:spcBef>
                <a:spcPts val="0"/>
              </a:spcBef>
              <a:spcAft>
                <a:spcPts val="0"/>
              </a:spcAft>
              <a:buClr>
                <a:srgbClr val="000000"/>
              </a:buClr>
              <a:buSzPts val="2813"/>
              <a:buFont typeface="Arial"/>
              <a:buNone/>
            </a:pPr>
            <a:r>
              <a:t/>
            </a:r>
            <a:endParaRPr b="0" i="0" sz="2813" u="none" cap="none" strike="noStrike">
              <a:solidFill>
                <a:srgbClr val="000000"/>
              </a:solidFill>
              <a:latin typeface="Open Sans"/>
              <a:ea typeface="Open Sans"/>
              <a:cs typeface="Open Sans"/>
              <a:sym typeface="Open Sans"/>
            </a:endParaRPr>
          </a:p>
        </p:txBody>
      </p:sp>
      <p:sp>
        <p:nvSpPr>
          <p:cNvPr id="198" name="Google Shape;198;p15"/>
          <p:cNvSpPr txBox="1"/>
          <p:nvPr/>
        </p:nvSpPr>
        <p:spPr>
          <a:xfrm>
            <a:off x="13789124" y="9399050"/>
            <a:ext cx="3307200" cy="477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3100"/>
              <a:buFont typeface="Arial"/>
              <a:buNone/>
            </a:pPr>
            <a:r>
              <a:rPr b="0" i="0" lang="en-US" sz="3100" u="none" cap="none" strike="noStrike">
                <a:solidFill>
                  <a:srgbClr val="000000"/>
                </a:solidFill>
                <a:latin typeface="Open Sans Light"/>
                <a:ea typeface="Open Sans Light"/>
                <a:cs typeface="Open Sans Light"/>
                <a:sym typeface="Open Sans Light"/>
              </a:rPr>
              <a:t>Max Weber</a:t>
            </a:r>
            <a:endParaRPr b="0" i="0" sz="1200" u="none" cap="none" strike="noStrike">
              <a:solidFill>
                <a:srgbClr val="000000"/>
              </a:solidFill>
              <a:latin typeface="Arial"/>
              <a:ea typeface="Arial"/>
              <a:cs typeface="Arial"/>
              <a:sym typeface="Arial"/>
            </a:endParaRPr>
          </a:p>
        </p:txBody>
      </p:sp>
      <p:sp>
        <p:nvSpPr>
          <p:cNvPr id="199" name="Google Shape;199;p15"/>
          <p:cNvSpPr txBox="1"/>
          <p:nvPr/>
        </p:nvSpPr>
        <p:spPr>
          <a:xfrm>
            <a:off x="510307" y="234370"/>
            <a:ext cx="9624792" cy="142673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8300"/>
              <a:buFont typeface="Arial"/>
              <a:buNone/>
            </a:pPr>
            <a:r>
              <a:rPr b="0" i="0" lang="en-US" sz="8300" u="none" cap="none" strike="noStrike">
                <a:solidFill>
                  <a:srgbClr val="000000"/>
                </a:solidFill>
                <a:latin typeface="Open Sans"/>
                <a:ea typeface="Open Sans"/>
                <a:cs typeface="Open Sans"/>
                <a:sym typeface="Open Sans"/>
              </a:rPr>
              <a:t>'Value free' inquiry</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0" st="0"/>
                                            </p:txEl>
                                          </p:spTgt>
                                        </p:tgtEl>
                                        <p:attrNameLst>
                                          <p:attrName>style.visibility</p:attrName>
                                        </p:attrNameLst>
                                      </p:cBhvr>
                                      <p:to>
                                        <p:strVal val="visible"/>
                                      </p:to>
                                    </p:set>
                                    <p:animEffect filter="fade" transition="in">
                                      <p:cBhvr>
                                        <p:cTn dur="1000"/>
                                        <p:tgtEl>
                                          <p:spTgt spid="1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1" st="1"/>
                                            </p:txEl>
                                          </p:spTgt>
                                        </p:tgtEl>
                                        <p:attrNameLst>
                                          <p:attrName>style.visibility</p:attrName>
                                        </p:attrNameLst>
                                      </p:cBhvr>
                                      <p:to>
                                        <p:strVal val="visible"/>
                                      </p:to>
                                    </p:set>
                                    <p:animEffect filter="fade" transition="in">
                                      <p:cBhvr>
                                        <p:cTn dur="1000"/>
                                        <p:tgtEl>
                                          <p:spTgt spid="1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2" st="2"/>
                                            </p:txEl>
                                          </p:spTgt>
                                        </p:tgtEl>
                                        <p:attrNameLst>
                                          <p:attrName>style.visibility</p:attrName>
                                        </p:attrNameLst>
                                      </p:cBhvr>
                                      <p:to>
                                        <p:strVal val="visible"/>
                                      </p:to>
                                    </p:set>
                                    <p:animEffect filter="fade" transition="in">
                                      <p:cBhvr>
                                        <p:cTn dur="1000"/>
                                        <p:tgtEl>
                                          <p:spTgt spid="19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3" st="3"/>
                                            </p:txEl>
                                          </p:spTgt>
                                        </p:tgtEl>
                                        <p:attrNameLst>
                                          <p:attrName>style.visibility</p:attrName>
                                        </p:attrNameLst>
                                      </p:cBhvr>
                                      <p:to>
                                        <p:strVal val="visible"/>
                                      </p:to>
                                    </p:set>
                                    <p:animEffect filter="fade" transition="in">
                                      <p:cBhvr>
                                        <p:cTn dur="1000"/>
                                        <p:tgtEl>
                                          <p:spTgt spid="19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4" st="4"/>
                                            </p:txEl>
                                          </p:spTgt>
                                        </p:tgtEl>
                                        <p:attrNameLst>
                                          <p:attrName>style.visibility</p:attrName>
                                        </p:attrNameLst>
                                      </p:cBhvr>
                                      <p:to>
                                        <p:strVal val="visible"/>
                                      </p:to>
                                    </p:set>
                                    <p:animEffect filter="fade" transition="in">
                                      <p:cBhvr>
                                        <p:cTn dur="1000"/>
                                        <p:tgtEl>
                                          <p:spTgt spid="19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5" st="5"/>
                                            </p:txEl>
                                          </p:spTgt>
                                        </p:tgtEl>
                                        <p:attrNameLst>
                                          <p:attrName>style.visibility</p:attrName>
                                        </p:attrNameLst>
                                      </p:cBhvr>
                                      <p:to>
                                        <p:strVal val="visible"/>
                                      </p:to>
                                    </p:set>
                                    <p:animEffect filter="fade" transition="in">
                                      <p:cBhvr>
                                        <p:cTn dur="1000"/>
                                        <p:tgtEl>
                                          <p:spTgt spid="19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6" st="6"/>
                                            </p:txEl>
                                          </p:spTgt>
                                        </p:tgtEl>
                                        <p:attrNameLst>
                                          <p:attrName>style.visibility</p:attrName>
                                        </p:attrNameLst>
                                      </p:cBhvr>
                                      <p:to>
                                        <p:strVal val="visible"/>
                                      </p:to>
                                    </p:set>
                                    <p:animEffect filter="fade" transition="in">
                                      <p:cBhvr>
                                        <p:cTn dur="1000"/>
                                        <p:tgtEl>
                                          <p:spTgt spid="19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7" st="7"/>
                                            </p:txEl>
                                          </p:spTgt>
                                        </p:tgtEl>
                                        <p:attrNameLst>
                                          <p:attrName>style.visibility</p:attrName>
                                        </p:attrNameLst>
                                      </p:cBhvr>
                                      <p:to>
                                        <p:strVal val="visible"/>
                                      </p:to>
                                    </p:set>
                                    <p:animEffect filter="fade" transition="in">
                                      <p:cBhvr>
                                        <p:cTn dur="1000"/>
                                        <p:tgtEl>
                                          <p:spTgt spid="19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8" st="8"/>
                                            </p:txEl>
                                          </p:spTgt>
                                        </p:tgtEl>
                                        <p:attrNameLst>
                                          <p:attrName>style.visibility</p:attrName>
                                        </p:attrNameLst>
                                      </p:cBhvr>
                                      <p:to>
                                        <p:strVal val="visible"/>
                                      </p:to>
                                    </p:set>
                                    <p:animEffect filter="fade" transition="in">
                                      <p:cBhvr>
                                        <p:cTn dur="1000"/>
                                        <p:tgtEl>
                                          <p:spTgt spid="197">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203" name="Shape 203"/>
        <p:cNvGrpSpPr/>
        <p:nvPr/>
      </p:nvGrpSpPr>
      <p:grpSpPr>
        <a:xfrm>
          <a:off x="0" y="0"/>
          <a:ext cx="0" cy="0"/>
          <a:chOff x="0" y="0"/>
          <a:chExt cx="0" cy="0"/>
        </a:xfrm>
      </p:grpSpPr>
      <p:sp>
        <p:nvSpPr>
          <p:cNvPr id="204" name="Google Shape;204;p16"/>
          <p:cNvSpPr txBox="1"/>
          <p:nvPr/>
        </p:nvSpPr>
        <p:spPr>
          <a:xfrm>
            <a:off x="7139989" y="1805554"/>
            <a:ext cx="9831900" cy="7847400"/>
          </a:xfrm>
          <a:prstGeom prst="rect">
            <a:avLst/>
          </a:prstGeom>
          <a:noFill/>
          <a:ln>
            <a:noFill/>
          </a:ln>
        </p:spPr>
        <p:txBody>
          <a:bodyPr anchorCtr="0" anchor="t" bIns="0" lIns="0" spcFirstLastPara="1" rIns="0" wrap="square" tIns="0">
            <a:spAutoFit/>
          </a:bodyPr>
          <a:lstStyle/>
          <a:p>
            <a:pPr indent="0" lvl="0" marL="0" marR="0" rtl="0" algn="just">
              <a:lnSpc>
                <a:spcPct val="123008"/>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just">
              <a:lnSpc>
                <a:spcPct val="123008"/>
              </a:lnSpc>
              <a:spcBef>
                <a:spcPts val="0"/>
              </a:spcBef>
              <a:spcAft>
                <a:spcPts val="0"/>
              </a:spcAft>
              <a:buClr>
                <a:srgbClr val="000000"/>
              </a:buClr>
              <a:buSzPts val="3125"/>
              <a:buFont typeface="Arial"/>
              <a:buNone/>
            </a:pPr>
            <a:r>
              <a:t/>
            </a:r>
            <a:endParaRPr b="0" i="0" sz="3125" u="none" cap="none" strike="noStrike">
              <a:solidFill>
                <a:srgbClr val="000000"/>
              </a:solidFill>
              <a:latin typeface="Open Sans"/>
              <a:ea typeface="Open Sans"/>
              <a:cs typeface="Open Sans"/>
              <a:sym typeface="Open Sans"/>
            </a:endParaRPr>
          </a:p>
          <a:p>
            <a:pPr indent="0" lvl="0" marL="0" marR="0" rtl="0" algn="l">
              <a:lnSpc>
                <a:spcPct val="123007"/>
              </a:lnSpc>
              <a:spcBef>
                <a:spcPts val="0"/>
              </a:spcBef>
              <a:spcAft>
                <a:spcPts val="0"/>
              </a:spcAft>
              <a:buClr>
                <a:srgbClr val="000000"/>
              </a:buClr>
              <a:buSzPts val="3525"/>
              <a:buFont typeface="Arial"/>
              <a:buNone/>
            </a:pPr>
            <a:r>
              <a:rPr b="0" i="0" lang="en-US" sz="3525" u="none" cap="none" strike="noStrike">
                <a:solidFill>
                  <a:srgbClr val="000000"/>
                </a:solidFill>
                <a:latin typeface="Open Sans"/>
                <a:ea typeface="Open Sans"/>
                <a:cs typeface="Open Sans"/>
                <a:sym typeface="Open Sans"/>
              </a:rPr>
              <a:t>‘Suddenly, something in me gave up. I had no will to struggle further. Dropping to my knees and lowering my head to the ice, I crawled toward home, seething with humiliation and rage but totally unable to stand up. Shielded by the parka and hood that fell over my face, I wept at my ignominy.’</a:t>
            </a:r>
            <a:endParaRPr b="0" i="0" sz="1400" u="none" cap="none" strike="noStrike">
              <a:solidFill>
                <a:srgbClr val="000000"/>
              </a:solidFill>
              <a:latin typeface="Arial"/>
              <a:ea typeface="Arial"/>
              <a:cs typeface="Arial"/>
              <a:sym typeface="Arial"/>
            </a:endParaRPr>
          </a:p>
          <a:p>
            <a:pPr indent="0" lvl="0" marL="0" marR="0" rtl="0" algn="just">
              <a:lnSpc>
                <a:spcPct val="109049"/>
              </a:lnSpc>
              <a:spcBef>
                <a:spcPts val="0"/>
              </a:spcBef>
              <a:spcAft>
                <a:spcPts val="0"/>
              </a:spcAft>
              <a:buClr>
                <a:srgbClr val="000000"/>
              </a:buClr>
              <a:buSzPts val="3525"/>
              <a:buFont typeface="Arial"/>
              <a:buNone/>
            </a:pPr>
            <a:r>
              <a:t/>
            </a:r>
            <a:endParaRPr b="0" i="0" sz="3525" u="none" cap="none" strike="noStrike">
              <a:solidFill>
                <a:srgbClr val="000000"/>
              </a:solidFill>
              <a:latin typeface="Open Sans"/>
              <a:ea typeface="Open Sans"/>
              <a:cs typeface="Open Sans"/>
              <a:sym typeface="Open Sans"/>
            </a:endParaRPr>
          </a:p>
          <a:p>
            <a:pPr indent="0" lvl="0" marL="0" marR="0" rtl="0" algn="l">
              <a:lnSpc>
                <a:spcPct val="105560"/>
              </a:lnSpc>
              <a:spcBef>
                <a:spcPts val="0"/>
              </a:spcBef>
              <a:spcAft>
                <a:spcPts val="0"/>
              </a:spcAft>
              <a:buClr>
                <a:srgbClr val="000000"/>
              </a:buClr>
              <a:buSzPts val="3525"/>
              <a:buFont typeface="Arial"/>
              <a:buNone/>
            </a:pPr>
            <a:r>
              <a:t/>
            </a:r>
            <a:endParaRPr b="0" i="0" sz="3525" u="none" cap="none" strike="noStrike">
              <a:solidFill>
                <a:srgbClr val="000000"/>
              </a:solidFill>
              <a:latin typeface="Open Sans"/>
              <a:ea typeface="Open Sans"/>
              <a:cs typeface="Open Sans"/>
              <a:sym typeface="Open Sans"/>
            </a:endParaRPr>
          </a:p>
          <a:p>
            <a:pPr indent="0" lvl="0" marL="0" marR="0" rtl="0" algn="r">
              <a:lnSpc>
                <a:spcPct val="140000"/>
              </a:lnSpc>
              <a:spcBef>
                <a:spcPts val="0"/>
              </a:spcBef>
              <a:spcAft>
                <a:spcPts val="0"/>
              </a:spcAft>
              <a:buClr>
                <a:srgbClr val="000000"/>
              </a:buClr>
              <a:buSzPts val="3125"/>
              <a:buFont typeface="Arial"/>
              <a:buNone/>
            </a:pPr>
            <a:r>
              <a:rPr b="0" i="0" lang="en-US" sz="3125" u="none" cap="none" strike="noStrike">
                <a:solidFill>
                  <a:srgbClr val="000000"/>
                </a:solidFill>
                <a:latin typeface="Open Sans"/>
                <a:ea typeface="Open Sans"/>
                <a:cs typeface="Open Sans"/>
                <a:sym typeface="Open Sans"/>
              </a:rPr>
              <a:t>(Briggs in Rosaldo 1993, 177-179)</a:t>
            </a:r>
            <a:endParaRPr b="0" i="0" sz="1400" u="none" cap="none" strike="noStrike">
              <a:solidFill>
                <a:srgbClr val="000000"/>
              </a:solidFill>
              <a:latin typeface="Arial"/>
              <a:ea typeface="Arial"/>
              <a:cs typeface="Arial"/>
              <a:sym typeface="Arial"/>
            </a:endParaRPr>
          </a:p>
          <a:p>
            <a:pPr indent="0" lvl="0" marL="0" marR="0" rtl="0" algn="r">
              <a:lnSpc>
                <a:spcPct val="140000"/>
              </a:lnSpc>
              <a:spcBef>
                <a:spcPts val="0"/>
              </a:spcBef>
              <a:spcAft>
                <a:spcPts val="0"/>
              </a:spcAft>
              <a:buClr>
                <a:srgbClr val="000000"/>
              </a:buClr>
              <a:buSzPts val="3125"/>
              <a:buFont typeface="Arial"/>
              <a:buNone/>
            </a:pPr>
            <a:r>
              <a:t/>
            </a:r>
            <a:endParaRPr b="0" i="0" sz="3125" u="none" cap="none" strike="noStrike">
              <a:solidFill>
                <a:srgbClr val="000000"/>
              </a:solidFill>
              <a:latin typeface="Open Sans"/>
              <a:ea typeface="Open Sans"/>
              <a:cs typeface="Open Sans"/>
              <a:sym typeface="Open Sans"/>
            </a:endParaRPr>
          </a:p>
        </p:txBody>
      </p:sp>
      <p:sp>
        <p:nvSpPr>
          <p:cNvPr id="205" name="Google Shape;205;p16"/>
          <p:cNvSpPr txBox="1"/>
          <p:nvPr/>
        </p:nvSpPr>
        <p:spPr>
          <a:xfrm>
            <a:off x="6943047" y="445453"/>
            <a:ext cx="11183541" cy="1052193"/>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6200"/>
              <a:buFont typeface="Arial"/>
              <a:buNone/>
            </a:pPr>
            <a:r>
              <a:rPr b="0" i="0" lang="en-US" sz="6200" u="none" cap="none" strike="noStrike">
                <a:solidFill>
                  <a:srgbClr val="000000"/>
                </a:solidFill>
                <a:latin typeface="Open Sans"/>
                <a:ea typeface="Open Sans"/>
                <a:cs typeface="Open Sans"/>
                <a:sym typeface="Open Sans"/>
              </a:rPr>
              <a:t>Disrupting 'masculine heroics'</a:t>
            </a:r>
            <a:endParaRPr b="0" i="0" sz="1400" u="none" cap="none" strike="noStrike">
              <a:solidFill>
                <a:srgbClr val="000000"/>
              </a:solidFill>
              <a:latin typeface="Arial"/>
              <a:ea typeface="Arial"/>
              <a:cs typeface="Arial"/>
              <a:sym typeface="Arial"/>
            </a:endParaRPr>
          </a:p>
        </p:txBody>
      </p:sp>
      <p:pic>
        <p:nvPicPr>
          <p:cNvPr id="206" name="Google Shape;206;p16"/>
          <p:cNvPicPr preferRelativeResize="0"/>
          <p:nvPr/>
        </p:nvPicPr>
        <p:blipFill rotWithShape="1">
          <a:blip r:embed="rId3">
            <a:alphaModFix/>
          </a:blip>
          <a:srcRect b="0" l="38021" r="14921" t="0"/>
          <a:stretch/>
        </p:blipFill>
        <p:spPr>
          <a:xfrm>
            <a:off x="176266" y="147260"/>
            <a:ext cx="6389870" cy="9052743"/>
          </a:xfrm>
          <a:prstGeom prst="rect">
            <a:avLst/>
          </a:prstGeom>
          <a:noFill/>
          <a:ln>
            <a:noFill/>
          </a:ln>
        </p:spPr>
      </p:pic>
      <p:sp>
        <p:nvSpPr>
          <p:cNvPr id="207" name="Google Shape;207;p16"/>
          <p:cNvSpPr txBox="1"/>
          <p:nvPr/>
        </p:nvSpPr>
        <p:spPr>
          <a:xfrm>
            <a:off x="375548" y="9340601"/>
            <a:ext cx="7160100" cy="713100"/>
          </a:xfrm>
          <a:prstGeom prst="rect">
            <a:avLst/>
          </a:prstGeom>
          <a:noFill/>
          <a:ln>
            <a:noFill/>
          </a:ln>
        </p:spPr>
        <p:txBody>
          <a:bodyPr anchorCtr="0" anchor="t" bIns="0" lIns="0" spcFirstLastPara="1" rIns="0" wrap="square" tIns="0">
            <a:spAutoFit/>
          </a:bodyPr>
          <a:lstStyle/>
          <a:p>
            <a:pPr indent="0" lvl="0" marL="0" marR="0" rtl="0" algn="l">
              <a:lnSpc>
                <a:spcPct val="118023"/>
              </a:lnSpc>
              <a:spcBef>
                <a:spcPts val="0"/>
              </a:spcBef>
              <a:spcAft>
                <a:spcPts val="0"/>
              </a:spcAft>
              <a:buClr>
                <a:srgbClr val="000000"/>
              </a:buClr>
              <a:buSzPts val="2125"/>
              <a:buFont typeface="Arial"/>
              <a:buNone/>
            </a:pPr>
            <a:r>
              <a:rPr b="0" i="0" lang="en-US" sz="2125" u="none" cap="none" strike="noStrike">
                <a:solidFill>
                  <a:srgbClr val="000000"/>
                </a:solidFill>
                <a:latin typeface="Open Sans"/>
                <a:ea typeface="Open Sans"/>
                <a:cs typeface="Open Sans"/>
                <a:sym typeface="Open Sans"/>
              </a:rPr>
              <a:t>Iqaluit, where Briggs did her fieldwork.  </a:t>
            </a:r>
            <a:endParaRPr b="0" i="0" sz="1400" u="none" cap="none" strike="noStrike">
              <a:solidFill>
                <a:srgbClr val="000000"/>
              </a:solidFill>
              <a:latin typeface="Arial"/>
              <a:ea typeface="Arial"/>
              <a:cs typeface="Arial"/>
              <a:sym typeface="Arial"/>
            </a:endParaRPr>
          </a:p>
          <a:p>
            <a:pPr indent="0" lvl="0" marL="0" marR="0" rtl="0" algn="l">
              <a:lnSpc>
                <a:spcPct val="118023"/>
              </a:lnSpc>
              <a:spcBef>
                <a:spcPts val="0"/>
              </a:spcBef>
              <a:spcAft>
                <a:spcPts val="0"/>
              </a:spcAft>
              <a:buClr>
                <a:srgbClr val="000000"/>
              </a:buClr>
              <a:buSzPts val="2125"/>
              <a:buFont typeface="Arial"/>
              <a:buNone/>
            </a:pPr>
            <a:r>
              <a:rPr b="0" i="0" lang="en-US" sz="2125" u="none" cap="none" strike="noStrike">
                <a:solidFill>
                  <a:srgbClr val="000000"/>
                </a:solidFill>
                <a:latin typeface="Open Sans"/>
                <a:ea typeface="Open Sans"/>
                <a:cs typeface="Open Sans"/>
                <a:sym typeface="Open Sans"/>
              </a:rPr>
              <a:t>Photo by Johan Hallberg-Campbell for NPR</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xEl>
                                              <p:pRg end="0" st="0"/>
                                            </p:txEl>
                                          </p:spTgt>
                                        </p:tgtEl>
                                        <p:attrNameLst>
                                          <p:attrName>style.visibility</p:attrName>
                                        </p:attrNameLst>
                                      </p:cBhvr>
                                      <p:to>
                                        <p:strVal val="visible"/>
                                      </p:to>
                                    </p:set>
                                    <p:animEffect filter="fade" transition="in">
                                      <p:cBhvr>
                                        <p:cTn dur="1000"/>
                                        <p:tgtEl>
                                          <p:spTgt spid="20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xEl>
                                              <p:pRg end="1" st="1"/>
                                            </p:txEl>
                                          </p:spTgt>
                                        </p:tgtEl>
                                        <p:attrNameLst>
                                          <p:attrName>style.visibility</p:attrName>
                                        </p:attrNameLst>
                                      </p:cBhvr>
                                      <p:to>
                                        <p:strVal val="visible"/>
                                      </p:to>
                                    </p:set>
                                    <p:animEffect filter="fade" transition="in">
                                      <p:cBhvr>
                                        <p:cTn dur="1000"/>
                                        <p:tgtEl>
                                          <p:spTgt spid="20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xEl>
                                              <p:pRg end="2" st="2"/>
                                            </p:txEl>
                                          </p:spTgt>
                                        </p:tgtEl>
                                        <p:attrNameLst>
                                          <p:attrName>style.visibility</p:attrName>
                                        </p:attrNameLst>
                                      </p:cBhvr>
                                      <p:to>
                                        <p:strVal val="visible"/>
                                      </p:to>
                                    </p:set>
                                    <p:animEffect filter="fade" transition="in">
                                      <p:cBhvr>
                                        <p:cTn dur="1000"/>
                                        <p:tgtEl>
                                          <p:spTgt spid="20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xEl>
                                              <p:pRg end="3" st="3"/>
                                            </p:txEl>
                                          </p:spTgt>
                                        </p:tgtEl>
                                        <p:attrNameLst>
                                          <p:attrName>style.visibility</p:attrName>
                                        </p:attrNameLst>
                                      </p:cBhvr>
                                      <p:to>
                                        <p:strVal val="visible"/>
                                      </p:to>
                                    </p:set>
                                    <p:animEffect filter="fade" transition="in">
                                      <p:cBhvr>
                                        <p:cTn dur="1000"/>
                                        <p:tgtEl>
                                          <p:spTgt spid="20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xEl>
                                              <p:pRg end="4" st="4"/>
                                            </p:txEl>
                                          </p:spTgt>
                                        </p:tgtEl>
                                        <p:attrNameLst>
                                          <p:attrName>style.visibility</p:attrName>
                                        </p:attrNameLst>
                                      </p:cBhvr>
                                      <p:to>
                                        <p:strVal val="visible"/>
                                      </p:to>
                                    </p:set>
                                    <p:animEffect filter="fade" transition="in">
                                      <p:cBhvr>
                                        <p:cTn dur="1000"/>
                                        <p:tgtEl>
                                          <p:spTgt spid="20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xEl>
                                              <p:pRg end="5" st="5"/>
                                            </p:txEl>
                                          </p:spTgt>
                                        </p:tgtEl>
                                        <p:attrNameLst>
                                          <p:attrName>style.visibility</p:attrName>
                                        </p:attrNameLst>
                                      </p:cBhvr>
                                      <p:to>
                                        <p:strVal val="visible"/>
                                      </p:to>
                                    </p:set>
                                    <p:animEffect filter="fade" transition="in">
                                      <p:cBhvr>
                                        <p:cTn dur="1000"/>
                                        <p:tgtEl>
                                          <p:spTgt spid="20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xEl>
                                              <p:pRg end="6" st="6"/>
                                            </p:txEl>
                                          </p:spTgt>
                                        </p:tgtEl>
                                        <p:attrNameLst>
                                          <p:attrName>style.visibility</p:attrName>
                                        </p:attrNameLst>
                                      </p:cBhvr>
                                      <p:to>
                                        <p:strVal val="visible"/>
                                      </p:to>
                                    </p:set>
                                    <p:animEffect filter="fade" transition="in">
                                      <p:cBhvr>
                                        <p:cTn dur="1000"/>
                                        <p:tgtEl>
                                          <p:spTgt spid="204">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211" name="Shape 211"/>
        <p:cNvGrpSpPr/>
        <p:nvPr/>
      </p:nvGrpSpPr>
      <p:grpSpPr>
        <a:xfrm>
          <a:off x="0" y="0"/>
          <a:ext cx="0" cy="0"/>
          <a:chOff x="0" y="0"/>
          <a:chExt cx="0" cy="0"/>
        </a:xfrm>
      </p:grpSpPr>
      <p:sp>
        <p:nvSpPr>
          <p:cNvPr id="212" name="Google Shape;212;p17"/>
          <p:cNvSpPr txBox="1"/>
          <p:nvPr/>
        </p:nvSpPr>
        <p:spPr>
          <a:xfrm>
            <a:off x="1028700" y="1420494"/>
            <a:ext cx="9834600" cy="8580300"/>
          </a:xfrm>
          <a:prstGeom prst="rect">
            <a:avLst/>
          </a:prstGeom>
          <a:noFill/>
          <a:ln>
            <a:noFill/>
          </a:ln>
        </p:spPr>
        <p:txBody>
          <a:bodyPr anchorCtr="0" anchor="t" bIns="0" lIns="0" spcFirstLastPara="1" rIns="0" wrap="square" tIns="0">
            <a:spAutoFit/>
          </a:bodyPr>
          <a:lstStyle/>
          <a:p>
            <a:pPr indent="0" lvl="0" marL="0" marR="0" rtl="0" algn="l">
              <a:lnSpc>
                <a:spcPct val="248833"/>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15000"/>
              </a:lnSpc>
              <a:spcBef>
                <a:spcPts val="0"/>
              </a:spcBef>
              <a:spcAft>
                <a:spcPts val="0"/>
              </a:spcAft>
              <a:buClr>
                <a:srgbClr val="000000"/>
              </a:buClr>
              <a:buSzPts val="3199"/>
              <a:buFont typeface="Arial"/>
              <a:buNone/>
            </a:pPr>
            <a:r>
              <a:rPr b="0" i="0" lang="en-US" sz="3199" u="none" cap="none" strike="noStrike">
                <a:solidFill>
                  <a:srgbClr val="000000"/>
                </a:solidFill>
                <a:latin typeface="Open Sans"/>
                <a:ea typeface="Open Sans"/>
                <a:cs typeface="Open Sans"/>
                <a:sym typeface="Open Sans"/>
              </a:rPr>
              <a:t>Briggs’s own depression and her hosts’ response to it becomes central to Never in Anger. They become sources of insight into the cultural configuration of emotion</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199"/>
              <a:buFont typeface="Arial"/>
              <a:buNone/>
            </a:pPr>
            <a:r>
              <a:t/>
            </a:r>
            <a:endParaRPr b="0" i="0" sz="3199"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199"/>
              <a:buFont typeface="Arial"/>
              <a:buNone/>
            </a:pPr>
            <a:r>
              <a:t/>
            </a:r>
            <a:endParaRPr b="0" i="0" sz="3199"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199"/>
              <a:buFont typeface="Arial"/>
              <a:buNone/>
            </a:pPr>
            <a:r>
              <a:rPr b="0" i="0" lang="en-US" sz="3199" u="none" cap="none" strike="noStrike">
                <a:solidFill>
                  <a:srgbClr val="000000"/>
                </a:solidFill>
                <a:latin typeface="Open Sans"/>
                <a:ea typeface="Open Sans"/>
                <a:cs typeface="Open Sans"/>
                <a:sym typeface="Open Sans"/>
              </a:rPr>
              <a:t>'Passionate detachment’ too ‘severely restricts the legitimate sources of knowledge for social analysis. Feebleness, depression, rage, anxiety can be sources of knowledge.' (Rosaldo 1993, 177-17</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199"/>
              <a:buFont typeface="Arial"/>
              <a:buNone/>
            </a:pPr>
            <a:r>
              <a:t/>
            </a:r>
            <a:endParaRPr b="0" i="0" sz="3199"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199"/>
              <a:buFont typeface="Arial"/>
              <a:buNone/>
            </a:pPr>
            <a:r>
              <a:rPr b="0" i="0" lang="en-US" sz="3199" u="none" cap="none" strike="noStrike">
                <a:solidFill>
                  <a:srgbClr val="000000"/>
                </a:solidFill>
                <a:latin typeface="Open Sans"/>
                <a:ea typeface="Open Sans"/>
                <a:cs typeface="Open Sans"/>
                <a:sym typeface="Open Sans"/>
              </a:rPr>
              <a:t>What do you think about this position?</a:t>
            </a:r>
            <a:endParaRPr b="0" i="0" sz="1400" u="none" cap="none" strike="noStrike">
              <a:solidFill>
                <a:srgbClr val="000000"/>
              </a:solidFill>
              <a:latin typeface="Arial"/>
              <a:ea typeface="Arial"/>
              <a:cs typeface="Arial"/>
              <a:sym typeface="Arial"/>
            </a:endParaRPr>
          </a:p>
          <a:p>
            <a:pPr indent="0" lvl="0" marL="0" marR="0" rtl="0" algn="l">
              <a:lnSpc>
                <a:spcPct val="122507"/>
              </a:lnSpc>
              <a:spcBef>
                <a:spcPts val="0"/>
              </a:spcBef>
              <a:spcAft>
                <a:spcPts val="0"/>
              </a:spcAft>
              <a:buClr>
                <a:srgbClr val="000000"/>
              </a:buClr>
              <a:buSzPts val="3199"/>
              <a:buFont typeface="Arial"/>
              <a:buNone/>
            </a:pPr>
            <a:r>
              <a:t/>
            </a:r>
            <a:endParaRPr b="0" i="0" sz="3199" u="none" cap="none" strike="noStrike">
              <a:solidFill>
                <a:srgbClr val="000000"/>
              </a:solidFill>
              <a:latin typeface="Open Sans"/>
              <a:ea typeface="Open Sans"/>
              <a:cs typeface="Open Sans"/>
              <a:sym typeface="Open Sans"/>
            </a:endParaRPr>
          </a:p>
          <a:p>
            <a:pPr indent="0" lvl="0" marL="0" marR="0" rtl="0" algn="l">
              <a:lnSpc>
                <a:spcPct val="206939"/>
              </a:lnSpc>
              <a:spcBef>
                <a:spcPts val="0"/>
              </a:spcBef>
              <a:spcAft>
                <a:spcPts val="0"/>
              </a:spcAft>
              <a:buClr>
                <a:srgbClr val="000000"/>
              </a:buClr>
              <a:buSzPts val="3199"/>
              <a:buFont typeface="Arial"/>
              <a:buNone/>
            </a:pPr>
            <a:r>
              <a:t/>
            </a:r>
            <a:endParaRPr b="0" i="0" sz="3199" u="none" cap="none" strike="noStrike">
              <a:solidFill>
                <a:srgbClr val="000000"/>
              </a:solidFill>
              <a:latin typeface="Open Sans"/>
              <a:ea typeface="Open Sans"/>
              <a:cs typeface="Open Sans"/>
              <a:sym typeface="Open Sans"/>
            </a:endParaRPr>
          </a:p>
        </p:txBody>
      </p:sp>
      <p:sp>
        <p:nvSpPr>
          <p:cNvPr id="213" name="Google Shape;213;p17"/>
          <p:cNvSpPr txBox="1"/>
          <p:nvPr/>
        </p:nvSpPr>
        <p:spPr>
          <a:xfrm>
            <a:off x="238212" y="474981"/>
            <a:ext cx="11157365" cy="1002663"/>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5900"/>
              <a:buFont typeface="Arial"/>
              <a:buNone/>
            </a:pPr>
            <a:r>
              <a:rPr b="0" i="0" lang="en-US" sz="5900" u="none" cap="none" strike="noStrike">
                <a:solidFill>
                  <a:srgbClr val="000000"/>
                </a:solidFill>
                <a:latin typeface="Open Sans"/>
                <a:ea typeface="Open Sans"/>
                <a:cs typeface="Open Sans"/>
                <a:sym typeface="Open Sans"/>
              </a:rPr>
              <a:t>'Lesser' sources of knowledge</a:t>
            </a:r>
            <a:endParaRPr b="0" i="0" sz="1400" u="none" cap="none" strike="noStrike">
              <a:solidFill>
                <a:srgbClr val="000000"/>
              </a:solidFill>
              <a:latin typeface="Arial"/>
              <a:ea typeface="Arial"/>
              <a:cs typeface="Arial"/>
              <a:sym typeface="Arial"/>
            </a:endParaRPr>
          </a:p>
        </p:txBody>
      </p:sp>
      <p:pic>
        <p:nvPicPr>
          <p:cNvPr id="214" name="Google Shape;214;p17"/>
          <p:cNvPicPr preferRelativeResize="0"/>
          <p:nvPr/>
        </p:nvPicPr>
        <p:blipFill rotWithShape="1">
          <a:blip r:embed="rId3">
            <a:alphaModFix/>
          </a:blip>
          <a:srcRect b="0" l="0" r="0" t="0"/>
          <a:stretch/>
        </p:blipFill>
        <p:spPr>
          <a:xfrm>
            <a:off x="12188801" y="1165231"/>
            <a:ext cx="5070499" cy="795653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0" st="0"/>
                                            </p:txEl>
                                          </p:spTgt>
                                        </p:tgtEl>
                                        <p:attrNameLst>
                                          <p:attrName>style.visibility</p:attrName>
                                        </p:attrNameLst>
                                      </p:cBhvr>
                                      <p:to>
                                        <p:strVal val="visible"/>
                                      </p:to>
                                    </p:set>
                                    <p:animEffect filter="fade" transition="in">
                                      <p:cBhvr>
                                        <p:cTn dur="1000"/>
                                        <p:tgtEl>
                                          <p:spTgt spid="2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1" st="1"/>
                                            </p:txEl>
                                          </p:spTgt>
                                        </p:tgtEl>
                                        <p:attrNameLst>
                                          <p:attrName>style.visibility</p:attrName>
                                        </p:attrNameLst>
                                      </p:cBhvr>
                                      <p:to>
                                        <p:strVal val="visible"/>
                                      </p:to>
                                    </p:set>
                                    <p:animEffect filter="fade" transition="in">
                                      <p:cBhvr>
                                        <p:cTn dur="1000"/>
                                        <p:tgtEl>
                                          <p:spTgt spid="21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2" st="2"/>
                                            </p:txEl>
                                          </p:spTgt>
                                        </p:tgtEl>
                                        <p:attrNameLst>
                                          <p:attrName>style.visibility</p:attrName>
                                        </p:attrNameLst>
                                      </p:cBhvr>
                                      <p:to>
                                        <p:strVal val="visible"/>
                                      </p:to>
                                    </p:set>
                                    <p:animEffect filter="fade" transition="in">
                                      <p:cBhvr>
                                        <p:cTn dur="1000"/>
                                        <p:tgtEl>
                                          <p:spTgt spid="21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3" st="3"/>
                                            </p:txEl>
                                          </p:spTgt>
                                        </p:tgtEl>
                                        <p:attrNameLst>
                                          <p:attrName>style.visibility</p:attrName>
                                        </p:attrNameLst>
                                      </p:cBhvr>
                                      <p:to>
                                        <p:strVal val="visible"/>
                                      </p:to>
                                    </p:set>
                                    <p:animEffect filter="fade" transition="in">
                                      <p:cBhvr>
                                        <p:cTn dur="1000"/>
                                        <p:tgtEl>
                                          <p:spTgt spid="21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4" st="4"/>
                                            </p:txEl>
                                          </p:spTgt>
                                        </p:tgtEl>
                                        <p:attrNameLst>
                                          <p:attrName>style.visibility</p:attrName>
                                        </p:attrNameLst>
                                      </p:cBhvr>
                                      <p:to>
                                        <p:strVal val="visible"/>
                                      </p:to>
                                    </p:set>
                                    <p:animEffect filter="fade" transition="in">
                                      <p:cBhvr>
                                        <p:cTn dur="1000"/>
                                        <p:tgtEl>
                                          <p:spTgt spid="21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5" st="5"/>
                                            </p:txEl>
                                          </p:spTgt>
                                        </p:tgtEl>
                                        <p:attrNameLst>
                                          <p:attrName>style.visibility</p:attrName>
                                        </p:attrNameLst>
                                      </p:cBhvr>
                                      <p:to>
                                        <p:strVal val="visible"/>
                                      </p:to>
                                    </p:set>
                                    <p:animEffect filter="fade" transition="in">
                                      <p:cBhvr>
                                        <p:cTn dur="1000"/>
                                        <p:tgtEl>
                                          <p:spTgt spid="21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6" st="6"/>
                                            </p:txEl>
                                          </p:spTgt>
                                        </p:tgtEl>
                                        <p:attrNameLst>
                                          <p:attrName>style.visibility</p:attrName>
                                        </p:attrNameLst>
                                      </p:cBhvr>
                                      <p:to>
                                        <p:strVal val="visible"/>
                                      </p:to>
                                    </p:set>
                                    <p:animEffect filter="fade" transition="in">
                                      <p:cBhvr>
                                        <p:cTn dur="1000"/>
                                        <p:tgtEl>
                                          <p:spTgt spid="21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7" st="7"/>
                                            </p:txEl>
                                          </p:spTgt>
                                        </p:tgtEl>
                                        <p:attrNameLst>
                                          <p:attrName>style.visibility</p:attrName>
                                        </p:attrNameLst>
                                      </p:cBhvr>
                                      <p:to>
                                        <p:strVal val="visible"/>
                                      </p:to>
                                    </p:set>
                                    <p:animEffect filter="fade" transition="in">
                                      <p:cBhvr>
                                        <p:cTn dur="1000"/>
                                        <p:tgtEl>
                                          <p:spTgt spid="212">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8" st="8"/>
                                            </p:txEl>
                                          </p:spTgt>
                                        </p:tgtEl>
                                        <p:attrNameLst>
                                          <p:attrName>style.visibility</p:attrName>
                                        </p:attrNameLst>
                                      </p:cBhvr>
                                      <p:to>
                                        <p:strVal val="visible"/>
                                      </p:to>
                                    </p:set>
                                    <p:animEffect filter="fade" transition="in">
                                      <p:cBhvr>
                                        <p:cTn dur="1000"/>
                                        <p:tgtEl>
                                          <p:spTgt spid="212">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218" name="Shape 218"/>
        <p:cNvGrpSpPr/>
        <p:nvPr/>
      </p:nvGrpSpPr>
      <p:grpSpPr>
        <a:xfrm>
          <a:off x="0" y="0"/>
          <a:ext cx="0" cy="0"/>
          <a:chOff x="0" y="0"/>
          <a:chExt cx="0" cy="0"/>
        </a:xfrm>
      </p:grpSpPr>
      <p:sp>
        <p:nvSpPr>
          <p:cNvPr id="219" name="Google Shape;219;p18"/>
          <p:cNvSpPr txBox="1"/>
          <p:nvPr/>
        </p:nvSpPr>
        <p:spPr>
          <a:xfrm>
            <a:off x="792558" y="1429147"/>
            <a:ext cx="9879000" cy="8302800"/>
          </a:xfrm>
          <a:prstGeom prst="rect">
            <a:avLst/>
          </a:prstGeom>
          <a:noFill/>
          <a:ln>
            <a:noFill/>
          </a:ln>
        </p:spPr>
        <p:txBody>
          <a:bodyPr anchorCtr="0" anchor="t" bIns="0" lIns="0" spcFirstLastPara="1" rIns="0" wrap="square" tIns="0">
            <a:spAutoFit/>
          </a:bodyPr>
          <a:lstStyle/>
          <a:p>
            <a:pPr indent="0" lvl="0" marL="0" marR="0" rtl="0" algn="l">
              <a:lnSpc>
                <a:spcPct val="241833"/>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335653" lvl="1" marL="671305" marR="0" rtl="0" algn="l">
              <a:lnSpc>
                <a:spcPct val="115000"/>
              </a:lnSpc>
              <a:spcBef>
                <a:spcPts val="0"/>
              </a:spcBef>
              <a:spcAft>
                <a:spcPts val="0"/>
              </a:spcAft>
              <a:buClr>
                <a:srgbClr val="000000"/>
              </a:buClr>
              <a:buSzPts val="3109"/>
              <a:buFont typeface="Arial"/>
              <a:buChar char="•"/>
            </a:pPr>
            <a:r>
              <a:rPr b="0" i="0" lang="en-US" sz="3109" u="none" cap="none" strike="noStrike">
                <a:solidFill>
                  <a:srgbClr val="000000"/>
                </a:solidFill>
                <a:latin typeface="Open Sans"/>
                <a:ea typeface="Open Sans"/>
                <a:cs typeface="Open Sans"/>
                <a:sym typeface="Open Sans"/>
              </a:rPr>
              <a:t>Science has often employed 'the conquering gaze from nowhere’ - claims the power to see not be seen, to represent while escaping representation (Haraway 1988, 581).</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109"/>
              <a:buFont typeface="Arial"/>
              <a:buNone/>
            </a:pPr>
            <a:r>
              <a:t/>
            </a:r>
            <a:endParaRPr b="0" i="0" sz="3109" u="none" cap="none" strike="noStrike">
              <a:solidFill>
                <a:srgbClr val="000000"/>
              </a:solidFill>
              <a:latin typeface="Open Sans"/>
              <a:ea typeface="Open Sans"/>
              <a:cs typeface="Open Sans"/>
              <a:sym typeface="Open Sans"/>
            </a:endParaRPr>
          </a:p>
          <a:p>
            <a:pPr indent="-335653" lvl="1" marL="671305" marR="0" rtl="0" algn="l">
              <a:lnSpc>
                <a:spcPct val="115000"/>
              </a:lnSpc>
              <a:spcBef>
                <a:spcPts val="0"/>
              </a:spcBef>
              <a:spcAft>
                <a:spcPts val="0"/>
              </a:spcAft>
              <a:buClr>
                <a:srgbClr val="000000"/>
              </a:buClr>
              <a:buSzPts val="3109"/>
              <a:buFont typeface="Arial"/>
              <a:buChar char="•"/>
            </a:pPr>
            <a:r>
              <a:rPr b="0" i="0" lang="en-US" sz="3109" u="none" cap="none" strike="noStrike">
                <a:solidFill>
                  <a:srgbClr val="000000"/>
                </a:solidFill>
                <a:latin typeface="Open Sans"/>
                <a:ea typeface="Open Sans"/>
                <a:cs typeface="Open Sans"/>
                <a:sym typeface="Open Sans"/>
              </a:rPr>
              <a:t>The only way to find a larger vision is to be somewhere in particular’ (590).</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109"/>
              <a:buFont typeface="Arial"/>
              <a:buNone/>
            </a:pPr>
            <a:r>
              <a:t/>
            </a:r>
            <a:endParaRPr b="0" i="0" sz="3109"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109"/>
              <a:buFont typeface="Arial"/>
              <a:buNone/>
            </a:pPr>
            <a:r>
              <a:t/>
            </a:r>
            <a:endParaRPr b="0" i="0" sz="3109" u="none" cap="none" strike="noStrike">
              <a:solidFill>
                <a:srgbClr val="000000"/>
              </a:solidFill>
              <a:latin typeface="Open Sans"/>
              <a:ea typeface="Open Sans"/>
              <a:cs typeface="Open Sans"/>
              <a:sym typeface="Open Sans"/>
            </a:endParaRPr>
          </a:p>
          <a:p>
            <a:pPr indent="-335653" lvl="1" marL="671305" marR="0" rtl="0" algn="l">
              <a:lnSpc>
                <a:spcPct val="115000"/>
              </a:lnSpc>
              <a:spcBef>
                <a:spcPts val="0"/>
              </a:spcBef>
              <a:spcAft>
                <a:spcPts val="0"/>
              </a:spcAft>
              <a:buClr>
                <a:srgbClr val="000000"/>
              </a:buClr>
              <a:buSzPts val="3109"/>
              <a:buFont typeface="Arial"/>
              <a:buChar char="•"/>
            </a:pPr>
            <a:r>
              <a:rPr b="0" i="0" lang="en-US" sz="3109" u="none" cap="none" strike="noStrike">
                <a:solidFill>
                  <a:srgbClr val="000000"/>
                </a:solidFill>
                <a:latin typeface="Open Sans"/>
                <a:ea typeface="Open Sans"/>
                <a:cs typeface="Open Sans"/>
                <a:sym typeface="Open Sans"/>
              </a:rPr>
              <a:t>Reflexivity: Making visible the practice and construction of knowledge within research in order to produce more accurate analyses' (Pillow 2003, 178)</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109"/>
              <a:buFont typeface="Arial"/>
              <a:buNone/>
            </a:pPr>
            <a:r>
              <a:t/>
            </a:r>
            <a:endParaRPr b="0" i="0" sz="3109" u="none" cap="none" strike="noStrike">
              <a:solidFill>
                <a:srgbClr val="000000"/>
              </a:solidFill>
              <a:latin typeface="Open Sans"/>
              <a:ea typeface="Open Sans"/>
              <a:cs typeface="Open Sans"/>
              <a:sym typeface="Open Sans"/>
            </a:endParaRPr>
          </a:p>
        </p:txBody>
      </p:sp>
      <p:pic>
        <p:nvPicPr>
          <p:cNvPr id="220" name="Google Shape;220;p18"/>
          <p:cNvPicPr preferRelativeResize="0"/>
          <p:nvPr/>
        </p:nvPicPr>
        <p:blipFill rotWithShape="1">
          <a:blip r:embed="rId3">
            <a:alphaModFix/>
          </a:blip>
          <a:srcRect b="0" l="31155" r="0" t="0"/>
          <a:stretch/>
        </p:blipFill>
        <p:spPr>
          <a:xfrm>
            <a:off x="11373785" y="2083016"/>
            <a:ext cx="6420905" cy="6995037"/>
          </a:xfrm>
          <a:prstGeom prst="rect">
            <a:avLst/>
          </a:prstGeom>
          <a:noFill/>
          <a:ln>
            <a:noFill/>
          </a:ln>
        </p:spPr>
      </p:pic>
      <p:sp>
        <p:nvSpPr>
          <p:cNvPr id="221" name="Google Shape;221;p18"/>
          <p:cNvSpPr txBox="1"/>
          <p:nvPr/>
        </p:nvSpPr>
        <p:spPr>
          <a:xfrm>
            <a:off x="792558" y="647401"/>
            <a:ext cx="13791600" cy="10929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7100"/>
              <a:buFont typeface="Arial"/>
              <a:buNone/>
            </a:pPr>
            <a:r>
              <a:rPr b="1" i="0" lang="en-US" sz="7100" u="none" cap="none" strike="noStrike">
                <a:solidFill>
                  <a:srgbClr val="000000"/>
                </a:solidFill>
                <a:latin typeface="Open Sans"/>
                <a:ea typeface="Open Sans"/>
                <a:cs typeface="Open Sans"/>
                <a:sym typeface="Open Sans"/>
              </a:rPr>
              <a:t>being somewhere in particular</a:t>
            </a:r>
            <a:endParaRPr b="0" i="0" sz="1400" u="none" cap="none" strike="noStrike">
              <a:solidFill>
                <a:srgbClr val="000000"/>
              </a:solidFill>
              <a:latin typeface="Arial"/>
              <a:ea typeface="Arial"/>
              <a:cs typeface="Arial"/>
              <a:sym typeface="Arial"/>
            </a:endParaRPr>
          </a:p>
        </p:txBody>
      </p:sp>
      <p:sp>
        <p:nvSpPr>
          <p:cNvPr id="222" name="Google Shape;222;p18"/>
          <p:cNvSpPr txBox="1"/>
          <p:nvPr/>
        </p:nvSpPr>
        <p:spPr>
          <a:xfrm>
            <a:off x="12099276" y="9201150"/>
            <a:ext cx="4072458" cy="976619"/>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2800"/>
              <a:buFont typeface="Arial"/>
              <a:buNone/>
            </a:pPr>
            <a:r>
              <a:rPr b="0" i="0" lang="en-US" sz="2800" u="none" cap="none" strike="noStrike">
                <a:solidFill>
                  <a:srgbClr val="000000"/>
                </a:solidFill>
                <a:latin typeface="Open Sans"/>
                <a:ea typeface="Open Sans"/>
                <a:cs typeface="Open Sans"/>
                <a:sym typeface="Open Sans"/>
              </a:rPr>
              <a:t>photo by </a:t>
            </a:r>
            <a:r>
              <a:rPr b="0" i="0" lang="en-US" sz="2800" u="sng" cap="none" strike="noStrike">
                <a:solidFill>
                  <a:srgbClr val="000000"/>
                </a:solidFill>
                <a:latin typeface="Open Sans"/>
                <a:ea typeface="Open Sans"/>
                <a:cs typeface="Open Sans"/>
                <a:sym typeface="Open Sans"/>
                <a:hlinkClick r:id="rId4">
                  <a:extLst>
                    <a:ext uri="{A12FA001-AC4F-418D-AE19-62706E023703}">
                      <ahyp:hlinkClr val="tx"/>
                    </a:ext>
                  </a:extLst>
                </a:hlinkClick>
              </a:rPr>
              <a:t>Nadia Huggins</a:t>
            </a:r>
            <a:r>
              <a:rPr b="0" i="0" lang="en-US" sz="2800" u="none" cap="none" strike="noStrike">
                <a:solidFill>
                  <a:srgbClr val="000000"/>
                </a:solidFill>
                <a:latin typeface="Open Sans"/>
                <a:ea typeface="Open Sans"/>
                <a:cs typeface="Open Sans"/>
                <a:sym typeface="Open Sans"/>
              </a:rPr>
              <a:t>,</a:t>
            </a:r>
            <a:endParaRPr b="0" i="0" sz="1400" u="none" cap="none" strike="noStrike">
              <a:solidFill>
                <a:srgbClr val="000000"/>
              </a:solidFill>
              <a:latin typeface="Arial"/>
              <a:ea typeface="Arial"/>
              <a:cs typeface="Arial"/>
              <a:sym typeface="Arial"/>
            </a:endParaRPr>
          </a:p>
          <a:p>
            <a:pPr indent="0" lvl="0" marL="0" marR="0" rtl="0" algn="ctr">
              <a:lnSpc>
                <a:spcPct val="140000"/>
              </a:lnSpc>
              <a:spcBef>
                <a:spcPts val="0"/>
              </a:spcBef>
              <a:spcAft>
                <a:spcPts val="0"/>
              </a:spcAft>
              <a:buClr>
                <a:srgbClr val="000000"/>
              </a:buClr>
              <a:buSzPts val="2800"/>
              <a:buFont typeface="Arial"/>
              <a:buNone/>
            </a:pPr>
            <a:r>
              <a:t/>
            </a:r>
            <a:endParaRPr b="0" i="0" sz="2800" u="none" cap="none" strike="noStrike">
              <a:solidFill>
                <a:srgbClr val="000000"/>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0" st="0"/>
                                            </p:txEl>
                                          </p:spTgt>
                                        </p:tgtEl>
                                        <p:attrNameLst>
                                          <p:attrName>style.visibility</p:attrName>
                                        </p:attrNameLst>
                                      </p:cBhvr>
                                      <p:to>
                                        <p:strVal val="visible"/>
                                      </p:to>
                                    </p:set>
                                    <p:animEffect filter="fade" transition="in">
                                      <p:cBhvr>
                                        <p:cTn dur="1000"/>
                                        <p:tgtEl>
                                          <p:spTgt spid="2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1" st="1"/>
                                            </p:txEl>
                                          </p:spTgt>
                                        </p:tgtEl>
                                        <p:attrNameLst>
                                          <p:attrName>style.visibility</p:attrName>
                                        </p:attrNameLst>
                                      </p:cBhvr>
                                      <p:to>
                                        <p:strVal val="visible"/>
                                      </p:to>
                                    </p:set>
                                    <p:animEffect filter="fade" transition="in">
                                      <p:cBhvr>
                                        <p:cTn dur="1000"/>
                                        <p:tgtEl>
                                          <p:spTgt spid="2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2" st="2"/>
                                            </p:txEl>
                                          </p:spTgt>
                                        </p:tgtEl>
                                        <p:attrNameLst>
                                          <p:attrName>style.visibility</p:attrName>
                                        </p:attrNameLst>
                                      </p:cBhvr>
                                      <p:to>
                                        <p:strVal val="visible"/>
                                      </p:to>
                                    </p:set>
                                    <p:animEffect filter="fade" transition="in">
                                      <p:cBhvr>
                                        <p:cTn dur="1000"/>
                                        <p:tgtEl>
                                          <p:spTgt spid="2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3" st="3"/>
                                            </p:txEl>
                                          </p:spTgt>
                                        </p:tgtEl>
                                        <p:attrNameLst>
                                          <p:attrName>style.visibility</p:attrName>
                                        </p:attrNameLst>
                                      </p:cBhvr>
                                      <p:to>
                                        <p:strVal val="visible"/>
                                      </p:to>
                                    </p:set>
                                    <p:animEffect filter="fade" transition="in">
                                      <p:cBhvr>
                                        <p:cTn dur="1000"/>
                                        <p:tgtEl>
                                          <p:spTgt spid="21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4" st="4"/>
                                            </p:txEl>
                                          </p:spTgt>
                                        </p:tgtEl>
                                        <p:attrNameLst>
                                          <p:attrName>style.visibility</p:attrName>
                                        </p:attrNameLst>
                                      </p:cBhvr>
                                      <p:to>
                                        <p:strVal val="visible"/>
                                      </p:to>
                                    </p:set>
                                    <p:animEffect filter="fade" transition="in">
                                      <p:cBhvr>
                                        <p:cTn dur="1000"/>
                                        <p:tgtEl>
                                          <p:spTgt spid="21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5" st="5"/>
                                            </p:txEl>
                                          </p:spTgt>
                                        </p:tgtEl>
                                        <p:attrNameLst>
                                          <p:attrName>style.visibility</p:attrName>
                                        </p:attrNameLst>
                                      </p:cBhvr>
                                      <p:to>
                                        <p:strVal val="visible"/>
                                      </p:to>
                                    </p:set>
                                    <p:animEffect filter="fade" transition="in">
                                      <p:cBhvr>
                                        <p:cTn dur="1000"/>
                                        <p:tgtEl>
                                          <p:spTgt spid="21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6" st="6"/>
                                            </p:txEl>
                                          </p:spTgt>
                                        </p:tgtEl>
                                        <p:attrNameLst>
                                          <p:attrName>style.visibility</p:attrName>
                                        </p:attrNameLst>
                                      </p:cBhvr>
                                      <p:to>
                                        <p:strVal val="visible"/>
                                      </p:to>
                                    </p:set>
                                    <p:animEffect filter="fade" transition="in">
                                      <p:cBhvr>
                                        <p:cTn dur="1000"/>
                                        <p:tgtEl>
                                          <p:spTgt spid="21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7" st="7"/>
                                            </p:txEl>
                                          </p:spTgt>
                                        </p:tgtEl>
                                        <p:attrNameLst>
                                          <p:attrName>style.visibility</p:attrName>
                                        </p:attrNameLst>
                                      </p:cBhvr>
                                      <p:to>
                                        <p:strVal val="visible"/>
                                      </p:to>
                                    </p:set>
                                    <p:animEffect filter="fade" transition="in">
                                      <p:cBhvr>
                                        <p:cTn dur="1000"/>
                                        <p:tgtEl>
                                          <p:spTgt spid="219">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226" name="Shape 226"/>
        <p:cNvGrpSpPr/>
        <p:nvPr/>
      </p:nvGrpSpPr>
      <p:grpSpPr>
        <a:xfrm>
          <a:off x="0" y="0"/>
          <a:ext cx="0" cy="0"/>
          <a:chOff x="0" y="0"/>
          <a:chExt cx="0" cy="0"/>
        </a:xfrm>
      </p:grpSpPr>
      <p:sp>
        <p:nvSpPr>
          <p:cNvPr id="227" name="Google Shape;227;p19"/>
          <p:cNvSpPr txBox="1"/>
          <p:nvPr/>
        </p:nvSpPr>
        <p:spPr>
          <a:xfrm>
            <a:off x="1028700" y="1636728"/>
            <a:ext cx="10773000" cy="68913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3025"/>
              <a:buFont typeface="Arial"/>
              <a:buNone/>
            </a:pPr>
            <a:r>
              <a:rPr b="0" i="0" lang="en-US" sz="3025" u="none" cap="none" strike="noStrike">
                <a:solidFill>
                  <a:srgbClr val="000000"/>
                </a:solidFill>
                <a:latin typeface="Open Sans"/>
                <a:ea typeface="Open Sans"/>
                <a:cs typeface="Open Sans"/>
                <a:sym typeface="Open Sans"/>
              </a:rPr>
              <a:t>Against a 'the god trick' of 'seeing everything from nowhere':</a:t>
            </a:r>
            <a:endParaRPr b="0" i="0" sz="13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025"/>
              <a:buFont typeface="Arial"/>
              <a:buNone/>
            </a:pPr>
            <a:r>
              <a:t/>
            </a:r>
            <a:endParaRPr b="0" i="0" sz="3025"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025"/>
              <a:buFont typeface="Arial"/>
              <a:buNone/>
            </a:pPr>
            <a:r>
              <a:rPr b="0" i="0" lang="en-US" sz="3025" u="none" cap="none" strike="noStrike">
                <a:solidFill>
                  <a:srgbClr val="000000"/>
                </a:solidFill>
                <a:latin typeface="Open Sans"/>
                <a:ea typeface="Open Sans"/>
                <a:cs typeface="Open Sans"/>
                <a:sym typeface="Open Sans"/>
              </a:rPr>
              <a:t>I am arguing for a view from a body, always complex, contradictory, structuring and structured body, versus the view from above, from nowhere, from simplicity (Harraway 1988, 589).</a:t>
            </a:r>
            <a:endParaRPr b="0" i="0" sz="13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025"/>
              <a:buFont typeface="Arial"/>
              <a:buNone/>
            </a:pPr>
            <a:r>
              <a:t/>
            </a:r>
            <a:endParaRPr b="0" i="0" sz="3025" u="none" cap="none" strike="noStrike">
              <a:solidFill>
                <a:srgbClr val="000000"/>
              </a:solidFill>
              <a:latin typeface="Open Sans"/>
              <a:ea typeface="Open Sans"/>
              <a:cs typeface="Open Sans"/>
              <a:sym typeface="Open Sans"/>
            </a:endParaRPr>
          </a:p>
          <a:p>
            <a:pPr indent="-331062" lvl="1" marL="674827" marR="0" rtl="0" algn="l">
              <a:lnSpc>
                <a:spcPct val="115000"/>
              </a:lnSpc>
              <a:spcBef>
                <a:spcPts val="0"/>
              </a:spcBef>
              <a:spcAft>
                <a:spcPts val="0"/>
              </a:spcAft>
              <a:buClr>
                <a:srgbClr val="000000"/>
              </a:buClr>
              <a:buSzPts val="3025"/>
              <a:buFont typeface="Arial"/>
              <a:buChar char="•"/>
            </a:pPr>
            <a:r>
              <a:rPr b="0" i="0" lang="en-US" sz="3025" u="none" cap="none" strike="noStrike">
                <a:solidFill>
                  <a:srgbClr val="000000"/>
                </a:solidFill>
                <a:latin typeface="Open Sans"/>
                <a:ea typeface="Open Sans"/>
                <a:cs typeface="Open Sans"/>
                <a:sym typeface="Open Sans"/>
              </a:rPr>
              <a:t>“What is always needed in the appreciation of art, or life is the larger perspective. Connections made, or at least attempted, where none existed before, the straining to encompass in one’s glance at the varied world the common thread, the unifying theme through immense diversity”. (Alice Walker in Hill Collins 270)</a:t>
            </a:r>
            <a:endParaRPr b="0" i="0" sz="1300" u="none" cap="none" strike="noStrike">
              <a:solidFill>
                <a:srgbClr val="000000"/>
              </a:solidFill>
              <a:latin typeface="Arial"/>
              <a:ea typeface="Arial"/>
              <a:cs typeface="Arial"/>
              <a:sym typeface="Arial"/>
            </a:endParaRPr>
          </a:p>
        </p:txBody>
      </p:sp>
      <p:pic>
        <p:nvPicPr>
          <p:cNvPr id="228" name="Google Shape;228;p19"/>
          <p:cNvPicPr preferRelativeResize="0"/>
          <p:nvPr/>
        </p:nvPicPr>
        <p:blipFill rotWithShape="1">
          <a:blip r:embed="rId3">
            <a:alphaModFix/>
          </a:blip>
          <a:srcRect b="533" l="16025" r="16025" t="0"/>
          <a:stretch/>
        </p:blipFill>
        <p:spPr>
          <a:xfrm>
            <a:off x="12595967" y="627747"/>
            <a:ext cx="4839768" cy="8630553"/>
          </a:xfrm>
          <a:prstGeom prst="rect">
            <a:avLst/>
          </a:prstGeom>
          <a:noFill/>
          <a:ln>
            <a:noFill/>
          </a:ln>
        </p:spPr>
      </p:pic>
      <p:sp>
        <p:nvSpPr>
          <p:cNvPr id="229" name="Google Shape;229;p19"/>
          <p:cNvSpPr/>
          <p:nvPr/>
        </p:nvSpPr>
        <p:spPr>
          <a:xfrm>
            <a:off x="12158580" y="415827"/>
            <a:ext cx="5712880" cy="9503703"/>
          </a:xfrm>
          <a:custGeom>
            <a:rect b="b" l="l" r="r" t="t"/>
            <a:pathLst>
              <a:path extrusionOk="0" h="7257490" w="4362633">
                <a:moveTo>
                  <a:pt x="4360092" y="6443420"/>
                </a:moveTo>
                <a:cubicBezTo>
                  <a:pt x="4358822" y="6278320"/>
                  <a:pt x="4362633" y="6083708"/>
                  <a:pt x="4352472" y="5895537"/>
                </a:cubicBezTo>
                <a:cubicBezTo>
                  <a:pt x="4361363" y="5849642"/>
                  <a:pt x="4352472" y="5681359"/>
                  <a:pt x="4361363" y="5607926"/>
                </a:cubicBezTo>
                <a:cubicBezTo>
                  <a:pt x="4357553" y="5555911"/>
                  <a:pt x="4358822" y="5503896"/>
                  <a:pt x="4352472" y="5485538"/>
                </a:cubicBezTo>
                <a:lnTo>
                  <a:pt x="4352472" y="5435053"/>
                </a:lnTo>
                <a:cubicBezTo>
                  <a:pt x="4355013" y="4890428"/>
                  <a:pt x="4356283" y="4364161"/>
                  <a:pt x="4349933" y="3818006"/>
                </a:cubicBezTo>
                <a:cubicBezTo>
                  <a:pt x="4349933" y="3665021"/>
                  <a:pt x="4348663" y="3513567"/>
                  <a:pt x="4348663" y="3360582"/>
                </a:cubicBezTo>
                <a:cubicBezTo>
                  <a:pt x="4346122" y="3320806"/>
                  <a:pt x="4344853" y="3279500"/>
                  <a:pt x="4343583" y="3236664"/>
                </a:cubicBezTo>
                <a:cubicBezTo>
                  <a:pt x="4342313" y="3046963"/>
                  <a:pt x="4344853" y="2864912"/>
                  <a:pt x="4344853" y="2684390"/>
                </a:cubicBezTo>
                <a:cubicBezTo>
                  <a:pt x="4347392" y="2534465"/>
                  <a:pt x="4348663" y="2379950"/>
                  <a:pt x="4346122" y="2226966"/>
                </a:cubicBezTo>
                <a:cubicBezTo>
                  <a:pt x="4346122" y="2223906"/>
                  <a:pt x="4347392" y="2225436"/>
                  <a:pt x="4347392" y="2226966"/>
                </a:cubicBezTo>
                <a:cubicBezTo>
                  <a:pt x="4343583" y="2096929"/>
                  <a:pt x="4341042" y="1908758"/>
                  <a:pt x="4343583" y="1754243"/>
                </a:cubicBezTo>
                <a:lnTo>
                  <a:pt x="4338503" y="1665512"/>
                </a:lnTo>
                <a:lnTo>
                  <a:pt x="4338503" y="1416147"/>
                </a:lnTo>
                <a:cubicBezTo>
                  <a:pt x="4341042" y="1188200"/>
                  <a:pt x="4343583" y="974090"/>
                  <a:pt x="4343583" y="783590"/>
                </a:cubicBezTo>
                <a:cubicBezTo>
                  <a:pt x="4343583" y="548640"/>
                  <a:pt x="4343583" y="311150"/>
                  <a:pt x="4344853" y="74930"/>
                </a:cubicBezTo>
                <a:lnTo>
                  <a:pt x="4344853" y="17780"/>
                </a:lnTo>
                <a:lnTo>
                  <a:pt x="4304213" y="17780"/>
                </a:lnTo>
                <a:lnTo>
                  <a:pt x="4304213" y="52070"/>
                </a:lnTo>
                <a:lnTo>
                  <a:pt x="4310563" y="52070"/>
                </a:lnTo>
                <a:lnTo>
                  <a:pt x="4310563" y="74930"/>
                </a:lnTo>
                <a:cubicBezTo>
                  <a:pt x="4310563" y="100330"/>
                  <a:pt x="4311833" y="127000"/>
                  <a:pt x="4311833" y="153670"/>
                </a:cubicBezTo>
                <a:cubicBezTo>
                  <a:pt x="4311833" y="191770"/>
                  <a:pt x="4311833" y="231140"/>
                  <a:pt x="4313103" y="270510"/>
                </a:cubicBezTo>
                <a:lnTo>
                  <a:pt x="4313103" y="508000"/>
                </a:lnTo>
                <a:cubicBezTo>
                  <a:pt x="4313103" y="661670"/>
                  <a:pt x="4314372" y="815340"/>
                  <a:pt x="4319453" y="965200"/>
                </a:cubicBezTo>
                <a:lnTo>
                  <a:pt x="4314372" y="955040"/>
                </a:lnTo>
                <a:cubicBezTo>
                  <a:pt x="4316913" y="993140"/>
                  <a:pt x="4316913" y="1033780"/>
                  <a:pt x="4318183" y="1081111"/>
                </a:cubicBezTo>
                <a:cubicBezTo>
                  <a:pt x="4318183" y="1108648"/>
                  <a:pt x="4319453" y="1136186"/>
                  <a:pt x="4319453" y="1165253"/>
                </a:cubicBezTo>
                <a:cubicBezTo>
                  <a:pt x="4320722" y="1339655"/>
                  <a:pt x="4315642" y="1521707"/>
                  <a:pt x="4319453" y="1696109"/>
                </a:cubicBezTo>
                <a:lnTo>
                  <a:pt x="4316913" y="1679281"/>
                </a:lnTo>
                <a:cubicBezTo>
                  <a:pt x="4315642" y="1925586"/>
                  <a:pt x="4316913" y="2164242"/>
                  <a:pt x="4318183" y="2399839"/>
                </a:cubicBezTo>
                <a:cubicBezTo>
                  <a:pt x="4318183" y="2511517"/>
                  <a:pt x="4316913" y="2623196"/>
                  <a:pt x="4318183" y="2734875"/>
                </a:cubicBezTo>
                <a:cubicBezTo>
                  <a:pt x="4316913" y="2981180"/>
                  <a:pt x="4320722" y="3146403"/>
                  <a:pt x="4320722" y="3394239"/>
                </a:cubicBezTo>
                <a:lnTo>
                  <a:pt x="4315642" y="3400358"/>
                </a:lnTo>
                <a:cubicBezTo>
                  <a:pt x="4333422" y="3816476"/>
                  <a:pt x="4300403" y="4273900"/>
                  <a:pt x="4319453" y="4706847"/>
                </a:cubicBezTo>
                <a:lnTo>
                  <a:pt x="4313103" y="4676250"/>
                </a:lnTo>
                <a:cubicBezTo>
                  <a:pt x="4323263" y="4743563"/>
                  <a:pt x="4309292" y="4937853"/>
                  <a:pt x="4325803" y="4913376"/>
                </a:cubicBezTo>
                <a:lnTo>
                  <a:pt x="4320722" y="4989868"/>
                </a:lnTo>
                <a:cubicBezTo>
                  <a:pt x="4342313" y="5283599"/>
                  <a:pt x="4310563" y="5525314"/>
                  <a:pt x="4324533" y="5886358"/>
                </a:cubicBezTo>
                <a:lnTo>
                  <a:pt x="4320722" y="5863410"/>
                </a:lnTo>
                <a:cubicBezTo>
                  <a:pt x="4323263" y="5959791"/>
                  <a:pt x="4325803" y="6071469"/>
                  <a:pt x="4321992" y="6141843"/>
                </a:cubicBezTo>
                <a:cubicBezTo>
                  <a:pt x="4321992" y="6131134"/>
                  <a:pt x="4320722" y="6135723"/>
                  <a:pt x="4319453" y="6112775"/>
                </a:cubicBezTo>
                <a:cubicBezTo>
                  <a:pt x="4304213" y="6378650"/>
                  <a:pt x="4320722" y="6656781"/>
                  <a:pt x="4320722" y="6920940"/>
                </a:cubicBezTo>
                <a:lnTo>
                  <a:pt x="4313103" y="6890460"/>
                </a:lnTo>
                <a:cubicBezTo>
                  <a:pt x="4315642" y="6928560"/>
                  <a:pt x="4316913" y="6978090"/>
                  <a:pt x="4316913" y="7031431"/>
                </a:cubicBezTo>
                <a:lnTo>
                  <a:pt x="4316913" y="7192720"/>
                </a:lnTo>
                <a:cubicBezTo>
                  <a:pt x="4313103" y="7192720"/>
                  <a:pt x="4310563" y="7191450"/>
                  <a:pt x="4305483" y="7191450"/>
                </a:cubicBezTo>
                <a:lnTo>
                  <a:pt x="4302942" y="7192720"/>
                </a:lnTo>
                <a:lnTo>
                  <a:pt x="4291513" y="7197800"/>
                </a:lnTo>
                <a:lnTo>
                  <a:pt x="4283892" y="7197800"/>
                </a:lnTo>
                <a:cubicBezTo>
                  <a:pt x="4263572" y="7192720"/>
                  <a:pt x="4267383" y="7195260"/>
                  <a:pt x="4258492" y="7190181"/>
                </a:cubicBezTo>
                <a:cubicBezTo>
                  <a:pt x="4154353" y="7188910"/>
                  <a:pt x="4140383" y="7178750"/>
                  <a:pt x="4066722" y="7173670"/>
                </a:cubicBezTo>
                <a:cubicBezTo>
                  <a:pt x="4066722" y="7173670"/>
                  <a:pt x="4067992" y="7173670"/>
                  <a:pt x="4066722" y="7174940"/>
                </a:cubicBezTo>
                <a:cubicBezTo>
                  <a:pt x="4015922" y="7183831"/>
                  <a:pt x="3946072" y="7178750"/>
                  <a:pt x="3905433" y="7177481"/>
                </a:cubicBezTo>
                <a:lnTo>
                  <a:pt x="3888922" y="7173670"/>
                </a:lnTo>
                <a:cubicBezTo>
                  <a:pt x="3864792" y="7164781"/>
                  <a:pt x="3770813" y="7190181"/>
                  <a:pt x="3802563" y="7176210"/>
                </a:cubicBezTo>
                <a:cubicBezTo>
                  <a:pt x="3591742" y="7180020"/>
                  <a:pt x="3350442" y="7180020"/>
                  <a:pt x="3217599" y="7180020"/>
                </a:cubicBezTo>
                <a:cubicBezTo>
                  <a:pt x="3199837" y="7186370"/>
                  <a:pt x="3120592" y="7180020"/>
                  <a:pt x="3148601" y="7190181"/>
                </a:cubicBezTo>
                <a:cubicBezTo>
                  <a:pt x="3117176" y="7177481"/>
                  <a:pt x="3022901" y="7174940"/>
                  <a:pt x="2988061" y="7174940"/>
                </a:cubicBezTo>
                <a:cubicBezTo>
                  <a:pt x="2989427" y="7173670"/>
                  <a:pt x="2990793" y="7172400"/>
                  <a:pt x="2996259" y="7172400"/>
                </a:cubicBezTo>
                <a:cubicBezTo>
                  <a:pt x="2928627" y="7155890"/>
                  <a:pt x="2915647" y="7187640"/>
                  <a:pt x="2852114" y="7167320"/>
                </a:cubicBezTo>
                <a:cubicBezTo>
                  <a:pt x="2841867" y="7181290"/>
                  <a:pt x="2736662" y="7163510"/>
                  <a:pt x="2700455" y="7178750"/>
                </a:cubicBezTo>
                <a:cubicBezTo>
                  <a:pt x="2692941" y="7176210"/>
                  <a:pt x="2690208" y="7172400"/>
                  <a:pt x="2692941" y="7171131"/>
                </a:cubicBezTo>
                <a:cubicBezTo>
                  <a:pt x="2578172" y="7168590"/>
                  <a:pt x="2451789" y="7167320"/>
                  <a:pt x="2355465" y="7164781"/>
                </a:cubicBezTo>
                <a:cubicBezTo>
                  <a:pt x="2272804" y="7177481"/>
                  <a:pt x="2155303" y="7159700"/>
                  <a:pt x="2083572" y="7176210"/>
                </a:cubicBezTo>
                <a:cubicBezTo>
                  <a:pt x="2024821" y="7172400"/>
                  <a:pt x="1929180" y="7166050"/>
                  <a:pt x="1847203" y="7172400"/>
                </a:cubicBezTo>
                <a:lnTo>
                  <a:pt x="1855400" y="7169860"/>
                </a:lnTo>
                <a:cubicBezTo>
                  <a:pt x="1762492" y="7171131"/>
                  <a:pt x="1646357" y="7171131"/>
                  <a:pt x="1582824" y="7182560"/>
                </a:cubicBezTo>
                <a:cubicBezTo>
                  <a:pt x="1555498" y="7166050"/>
                  <a:pt x="1515192" y="7169860"/>
                  <a:pt x="1474887" y="7164781"/>
                </a:cubicBezTo>
                <a:cubicBezTo>
                  <a:pt x="1412720" y="7172400"/>
                  <a:pt x="1287704" y="7169860"/>
                  <a:pt x="1192746" y="7177481"/>
                </a:cubicBezTo>
                <a:cubicBezTo>
                  <a:pt x="1178400" y="7169860"/>
                  <a:pt x="1114867" y="7181290"/>
                  <a:pt x="1110085" y="7169860"/>
                </a:cubicBezTo>
                <a:cubicBezTo>
                  <a:pt x="1004570" y="7177481"/>
                  <a:pt x="814070" y="7181290"/>
                  <a:pt x="617220" y="7182560"/>
                </a:cubicBezTo>
                <a:lnTo>
                  <a:pt x="318770" y="7182560"/>
                </a:lnTo>
                <a:lnTo>
                  <a:pt x="168910" y="7181290"/>
                </a:lnTo>
                <a:lnTo>
                  <a:pt x="93980" y="7180020"/>
                </a:lnTo>
                <a:lnTo>
                  <a:pt x="58420" y="7180020"/>
                </a:lnTo>
                <a:lnTo>
                  <a:pt x="45720" y="7178750"/>
                </a:lnTo>
                <a:lnTo>
                  <a:pt x="48260" y="7178750"/>
                </a:lnTo>
                <a:cubicBezTo>
                  <a:pt x="52070" y="7036510"/>
                  <a:pt x="55880" y="6896810"/>
                  <a:pt x="58420" y="6762190"/>
                </a:cubicBezTo>
                <a:cubicBezTo>
                  <a:pt x="55880" y="6738060"/>
                  <a:pt x="53340" y="6713931"/>
                  <a:pt x="49530" y="6688531"/>
                </a:cubicBezTo>
                <a:cubicBezTo>
                  <a:pt x="46990" y="6523431"/>
                  <a:pt x="45720" y="6340550"/>
                  <a:pt x="45720" y="6146432"/>
                </a:cubicBezTo>
                <a:cubicBezTo>
                  <a:pt x="46990" y="6095947"/>
                  <a:pt x="48260" y="6043932"/>
                  <a:pt x="45720" y="5990388"/>
                </a:cubicBezTo>
                <a:lnTo>
                  <a:pt x="45720" y="5956731"/>
                </a:lnTo>
                <a:lnTo>
                  <a:pt x="48260" y="5949082"/>
                </a:lnTo>
                <a:lnTo>
                  <a:pt x="49530" y="5866470"/>
                </a:lnTo>
                <a:cubicBezTo>
                  <a:pt x="50800" y="5868000"/>
                  <a:pt x="53340" y="5868000"/>
                  <a:pt x="54610" y="5874120"/>
                </a:cubicBezTo>
                <a:lnTo>
                  <a:pt x="54610" y="5890948"/>
                </a:lnTo>
                <a:lnTo>
                  <a:pt x="54610" y="5875649"/>
                </a:lnTo>
                <a:cubicBezTo>
                  <a:pt x="55880" y="5880239"/>
                  <a:pt x="57150" y="5886358"/>
                  <a:pt x="57150" y="5895537"/>
                </a:cubicBezTo>
                <a:lnTo>
                  <a:pt x="57150" y="5464121"/>
                </a:lnTo>
                <a:cubicBezTo>
                  <a:pt x="58420" y="5467180"/>
                  <a:pt x="59690" y="5470240"/>
                  <a:pt x="58420" y="5480949"/>
                </a:cubicBezTo>
                <a:cubicBezTo>
                  <a:pt x="69850" y="5370800"/>
                  <a:pt x="57150" y="5324905"/>
                  <a:pt x="57150" y="5254532"/>
                </a:cubicBezTo>
                <a:lnTo>
                  <a:pt x="57150" y="5240763"/>
                </a:lnTo>
                <a:cubicBezTo>
                  <a:pt x="57150" y="5216286"/>
                  <a:pt x="59690" y="5190278"/>
                  <a:pt x="63500" y="5156621"/>
                </a:cubicBezTo>
                <a:cubicBezTo>
                  <a:pt x="50800" y="5136734"/>
                  <a:pt x="64770" y="4931734"/>
                  <a:pt x="54610" y="4836884"/>
                </a:cubicBezTo>
                <a:lnTo>
                  <a:pt x="54610" y="4803227"/>
                </a:lnTo>
                <a:cubicBezTo>
                  <a:pt x="57150" y="4797108"/>
                  <a:pt x="58420" y="4794048"/>
                  <a:pt x="59690" y="4798637"/>
                </a:cubicBezTo>
                <a:cubicBezTo>
                  <a:pt x="62230" y="4541623"/>
                  <a:pt x="63500" y="4257072"/>
                  <a:pt x="66040" y="4038304"/>
                </a:cubicBezTo>
                <a:cubicBezTo>
                  <a:pt x="53340" y="3851663"/>
                  <a:pt x="71120" y="3586999"/>
                  <a:pt x="54610" y="3427895"/>
                </a:cubicBezTo>
                <a:cubicBezTo>
                  <a:pt x="58420" y="3294799"/>
                  <a:pt x="64770" y="3080620"/>
                  <a:pt x="58420" y="2895509"/>
                </a:cubicBezTo>
                <a:lnTo>
                  <a:pt x="60960" y="2913867"/>
                </a:lnTo>
                <a:cubicBezTo>
                  <a:pt x="59690" y="2704278"/>
                  <a:pt x="59690" y="2444204"/>
                  <a:pt x="48260" y="2300399"/>
                </a:cubicBezTo>
                <a:cubicBezTo>
                  <a:pt x="64770" y="2239205"/>
                  <a:pt x="60960" y="2148944"/>
                  <a:pt x="66040" y="2058683"/>
                </a:cubicBezTo>
                <a:cubicBezTo>
                  <a:pt x="58420" y="1919467"/>
                  <a:pt x="60960" y="1637975"/>
                  <a:pt x="53340" y="1425326"/>
                </a:cubicBezTo>
                <a:cubicBezTo>
                  <a:pt x="60960" y="1393200"/>
                  <a:pt x="50800" y="1249394"/>
                  <a:pt x="60960" y="1238685"/>
                </a:cubicBezTo>
                <a:cubicBezTo>
                  <a:pt x="53340" y="1028700"/>
                  <a:pt x="49530" y="836930"/>
                  <a:pt x="48260" y="638810"/>
                </a:cubicBezTo>
                <a:lnTo>
                  <a:pt x="48260" y="339090"/>
                </a:lnTo>
                <a:lnTo>
                  <a:pt x="49530" y="189230"/>
                </a:lnTo>
                <a:lnTo>
                  <a:pt x="50800" y="114300"/>
                </a:lnTo>
                <a:lnTo>
                  <a:pt x="50800" y="78740"/>
                </a:lnTo>
                <a:lnTo>
                  <a:pt x="52070" y="66040"/>
                </a:lnTo>
                <a:lnTo>
                  <a:pt x="64770" y="66040"/>
                </a:lnTo>
                <a:cubicBezTo>
                  <a:pt x="210820" y="69850"/>
                  <a:pt x="354330" y="73660"/>
                  <a:pt x="492760" y="77470"/>
                </a:cubicBezTo>
                <a:cubicBezTo>
                  <a:pt x="558800" y="71120"/>
                  <a:pt x="633730" y="58420"/>
                  <a:pt x="701040" y="50800"/>
                </a:cubicBezTo>
                <a:cubicBezTo>
                  <a:pt x="707390" y="52070"/>
                  <a:pt x="707390" y="53340"/>
                  <a:pt x="692150" y="53340"/>
                </a:cubicBezTo>
                <a:cubicBezTo>
                  <a:pt x="788670" y="50800"/>
                  <a:pt x="877570" y="62230"/>
                  <a:pt x="974090" y="59690"/>
                </a:cubicBezTo>
                <a:cubicBezTo>
                  <a:pt x="972820" y="60960"/>
                  <a:pt x="972820" y="60960"/>
                  <a:pt x="957580" y="63500"/>
                </a:cubicBezTo>
                <a:cubicBezTo>
                  <a:pt x="1038355" y="58420"/>
                  <a:pt x="1089591" y="72390"/>
                  <a:pt x="1146975" y="63500"/>
                </a:cubicBezTo>
                <a:lnTo>
                  <a:pt x="1150391" y="66040"/>
                </a:lnTo>
                <a:lnTo>
                  <a:pt x="1186598" y="62230"/>
                </a:lnTo>
                <a:cubicBezTo>
                  <a:pt x="1185915" y="64770"/>
                  <a:pt x="1184548" y="69850"/>
                  <a:pt x="1173618" y="69850"/>
                </a:cubicBezTo>
                <a:cubicBezTo>
                  <a:pt x="1614932" y="73660"/>
                  <a:pt x="2069909" y="55880"/>
                  <a:pt x="2522837" y="58420"/>
                </a:cubicBezTo>
                <a:lnTo>
                  <a:pt x="2505758" y="62230"/>
                </a:lnTo>
                <a:lnTo>
                  <a:pt x="2593884" y="55880"/>
                </a:lnTo>
                <a:cubicBezTo>
                  <a:pt x="2593201" y="57150"/>
                  <a:pt x="2589102" y="58420"/>
                  <a:pt x="2585003" y="59690"/>
                </a:cubicBezTo>
                <a:cubicBezTo>
                  <a:pt x="2697723" y="66040"/>
                  <a:pt x="2814541" y="55880"/>
                  <a:pt x="2923845" y="57150"/>
                </a:cubicBezTo>
                <a:cubicBezTo>
                  <a:pt x="2923162" y="58420"/>
                  <a:pt x="2906766" y="62230"/>
                  <a:pt x="2921795" y="64770"/>
                </a:cubicBezTo>
                <a:cubicBezTo>
                  <a:pt x="3003090" y="54610"/>
                  <a:pt x="3052277" y="77470"/>
                  <a:pt x="3092582" y="57150"/>
                </a:cubicBezTo>
                <a:cubicBezTo>
                  <a:pt x="3096681" y="58420"/>
                  <a:pt x="3098731" y="62230"/>
                  <a:pt x="3090533" y="64770"/>
                </a:cubicBezTo>
                <a:cubicBezTo>
                  <a:pt x="3316655" y="58420"/>
                  <a:pt x="3730172" y="58420"/>
                  <a:pt x="4153083" y="62230"/>
                </a:cubicBezTo>
                <a:cubicBezTo>
                  <a:pt x="4201342" y="59690"/>
                  <a:pt x="4252142" y="58420"/>
                  <a:pt x="4302942" y="55880"/>
                </a:cubicBezTo>
                <a:lnTo>
                  <a:pt x="4302942" y="20320"/>
                </a:lnTo>
                <a:cubicBezTo>
                  <a:pt x="4024813" y="19050"/>
                  <a:pt x="3745413" y="19050"/>
                  <a:pt x="3466013" y="17780"/>
                </a:cubicBezTo>
                <a:cubicBezTo>
                  <a:pt x="2927261" y="12700"/>
                  <a:pt x="2507807" y="0"/>
                  <a:pt x="2041217" y="24130"/>
                </a:cubicBezTo>
                <a:cubicBezTo>
                  <a:pt x="2041900" y="22860"/>
                  <a:pt x="2037801" y="21590"/>
                  <a:pt x="2050098" y="20320"/>
                </a:cubicBezTo>
                <a:cubicBezTo>
                  <a:pt x="1915517" y="24130"/>
                  <a:pt x="1793234" y="17780"/>
                  <a:pt x="1666168" y="21590"/>
                </a:cubicBezTo>
                <a:lnTo>
                  <a:pt x="1666851" y="20320"/>
                </a:lnTo>
                <a:cubicBezTo>
                  <a:pt x="1353969" y="34290"/>
                  <a:pt x="1002030" y="17780"/>
                  <a:pt x="438150" y="33020"/>
                </a:cubicBezTo>
                <a:lnTo>
                  <a:pt x="19050" y="33020"/>
                </a:lnTo>
                <a:lnTo>
                  <a:pt x="19050" y="78740"/>
                </a:lnTo>
                <a:cubicBezTo>
                  <a:pt x="19050" y="213360"/>
                  <a:pt x="20320" y="350520"/>
                  <a:pt x="20320" y="488950"/>
                </a:cubicBezTo>
                <a:cubicBezTo>
                  <a:pt x="7620" y="951230"/>
                  <a:pt x="11430" y="1481931"/>
                  <a:pt x="20320" y="2035735"/>
                </a:cubicBezTo>
                <a:cubicBezTo>
                  <a:pt x="26670" y="2719576"/>
                  <a:pt x="8890" y="3382000"/>
                  <a:pt x="13970" y="4064311"/>
                </a:cubicBezTo>
                <a:cubicBezTo>
                  <a:pt x="7620" y="4585989"/>
                  <a:pt x="21590" y="5127555"/>
                  <a:pt x="25400" y="5664530"/>
                </a:cubicBezTo>
                <a:cubicBezTo>
                  <a:pt x="20320" y="5864941"/>
                  <a:pt x="13970" y="6071470"/>
                  <a:pt x="15240" y="6266890"/>
                </a:cubicBezTo>
                <a:lnTo>
                  <a:pt x="19050" y="6254190"/>
                </a:lnTo>
                <a:cubicBezTo>
                  <a:pt x="13970" y="6303720"/>
                  <a:pt x="15240" y="6358331"/>
                  <a:pt x="19050" y="6410400"/>
                </a:cubicBezTo>
                <a:cubicBezTo>
                  <a:pt x="17780" y="6471361"/>
                  <a:pt x="17780" y="6533590"/>
                  <a:pt x="19050" y="6595821"/>
                </a:cubicBezTo>
                <a:cubicBezTo>
                  <a:pt x="19050" y="6597090"/>
                  <a:pt x="19050" y="6599631"/>
                  <a:pt x="17780" y="6600900"/>
                </a:cubicBezTo>
                <a:lnTo>
                  <a:pt x="16510" y="6588200"/>
                </a:lnTo>
                <a:cubicBezTo>
                  <a:pt x="12700" y="6612331"/>
                  <a:pt x="15240" y="6640271"/>
                  <a:pt x="19050" y="6668210"/>
                </a:cubicBezTo>
                <a:cubicBezTo>
                  <a:pt x="19050" y="6692340"/>
                  <a:pt x="20320" y="6715200"/>
                  <a:pt x="20320" y="6739331"/>
                </a:cubicBezTo>
                <a:lnTo>
                  <a:pt x="24130" y="6934910"/>
                </a:lnTo>
                <a:cubicBezTo>
                  <a:pt x="21590" y="6984440"/>
                  <a:pt x="34290" y="7107631"/>
                  <a:pt x="15240" y="7111440"/>
                </a:cubicBezTo>
                <a:cubicBezTo>
                  <a:pt x="15240" y="7068260"/>
                  <a:pt x="6350" y="7178750"/>
                  <a:pt x="1270" y="7082231"/>
                </a:cubicBezTo>
                <a:cubicBezTo>
                  <a:pt x="0" y="7093660"/>
                  <a:pt x="0" y="7121600"/>
                  <a:pt x="0" y="7150810"/>
                </a:cubicBezTo>
                <a:cubicBezTo>
                  <a:pt x="0" y="7159700"/>
                  <a:pt x="1270" y="7168590"/>
                  <a:pt x="1270" y="7176210"/>
                </a:cubicBezTo>
                <a:cubicBezTo>
                  <a:pt x="2540" y="7193990"/>
                  <a:pt x="5080" y="7206690"/>
                  <a:pt x="7620" y="7202881"/>
                </a:cubicBezTo>
                <a:cubicBezTo>
                  <a:pt x="17780" y="7213040"/>
                  <a:pt x="25400" y="7257490"/>
                  <a:pt x="33020" y="7196531"/>
                </a:cubicBezTo>
                <a:lnTo>
                  <a:pt x="60960" y="7196531"/>
                </a:lnTo>
                <a:cubicBezTo>
                  <a:pt x="91440" y="7196531"/>
                  <a:pt x="121920" y="7196531"/>
                  <a:pt x="152400" y="7197800"/>
                </a:cubicBezTo>
                <a:cubicBezTo>
                  <a:pt x="194310" y="7199071"/>
                  <a:pt x="234950" y="7200340"/>
                  <a:pt x="273050" y="7201610"/>
                </a:cubicBezTo>
                <a:cubicBezTo>
                  <a:pt x="991870" y="7228281"/>
                  <a:pt x="1382662" y="7211771"/>
                  <a:pt x="1769324" y="7195260"/>
                </a:cubicBezTo>
                <a:cubicBezTo>
                  <a:pt x="2097235" y="7204150"/>
                  <a:pt x="2425146" y="7183831"/>
                  <a:pt x="2744177" y="7196531"/>
                </a:cubicBezTo>
                <a:cubicBezTo>
                  <a:pt x="2567924" y="7199071"/>
                  <a:pt x="2393721" y="7204150"/>
                  <a:pt x="2212004" y="7207960"/>
                </a:cubicBezTo>
                <a:cubicBezTo>
                  <a:pt x="2216103" y="7206690"/>
                  <a:pt x="2218152" y="7205421"/>
                  <a:pt x="2222251" y="7204150"/>
                </a:cubicBezTo>
                <a:cubicBezTo>
                  <a:pt x="2208588" y="7206690"/>
                  <a:pt x="2193559" y="7210500"/>
                  <a:pt x="2177847" y="7209231"/>
                </a:cubicBezTo>
                <a:cubicBezTo>
                  <a:pt x="2173748" y="7207960"/>
                  <a:pt x="2181945" y="7206690"/>
                  <a:pt x="2187411" y="7205421"/>
                </a:cubicBezTo>
                <a:cubicBezTo>
                  <a:pt x="2127293" y="7195260"/>
                  <a:pt x="2011841" y="7211771"/>
                  <a:pt x="1974268" y="7204150"/>
                </a:cubicBezTo>
                <a:cubicBezTo>
                  <a:pt x="1957190" y="7205421"/>
                  <a:pt x="1949675" y="7209231"/>
                  <a:pt x="1959239" y="7213040"/>
                </a:cubicBezTo>
                <a:cubicBezTo>
                  <a:pt x="1737899" y="7215581"/>
                  <a:pt x="1500846" y="7218121"/>
                  <a:pt x="1274724" y="7225740"/>
                </a:cubicBezTo>
                <a:cubicBezTo>
                  <a:pt x="1263794" y="7224471"/>
                  <a:pt x="1261744" y="7221931"/>
                  <a:pt x="1265160" y="7218121"/>
                </a:cubicBezTo>
                <a:cubicBezTo>
                  <a:pt x="1072512" y="7234631"/>
                  <a:pt x="735330" y="7228281"/>
                  <a:pt x="368300" y="7225740"/>
                </a:cubicBezTo>
                <a:cubicBezTo>
                  <a:pt x="354330" y="7229550"/>
                  <a:pt x="405130" y="7230821"/>
                  <a:pt x="369570" y="7234631"/>
                </a:cubicBezTo>
                <a:cubicBezTo>
                  <a:pt x="487680" y="7239710"/>
                  <a:pt x="585470" y="7224471"/>
                  <a:pt x="692150" y="7232090"/>
                </a:cubicBezTo>
                <a:lnTo>
                  <a:pt x="678180" y="7235900"/>
                </a:lnTo>
                <a:cubicBezTo>
                  <a:pt x="755650" y="7238440"/>
                  <a:pt x="693420" y="7225740"/>
                  <a:pt x="774700" y="7230821"/>
                </a:cubicBezTo>
                <a:cubicBezTo>
                  <a:pt x="806450" y="7234631"/>
                  <a:pt x="767080" y="7235900"/>
                  <a:pt x="781050" y="7237171"/>
                </a:cubicBezTo>
                <a:cubicBezTo>
                  <a:pt x="946150" y="7235900"/>
                  <a:pt x="1076611" y="7239710"/>
                  <a:pt x="1160638" y="7229550"/>
                </a:cubicBezTo>
                <a:cubicBezTo>
                  <a:pt x="1181133" y="7238440"/>
                  <a:pt x="1256279" y="7229550"/>
                  <a:pt x="1289070" y="7238440"/>
                </a:cubicBezTo>
                <a:cubicBezTo>
                  <a:pt x="1312297" y="7234631"/>
                  <a:pt x="1334841" y="7235900"/>
                  <a:pt x="1343722" y="7229550"/>
                </a:cubicBezTo>
                <a:cubicBezTo>
                  <a:pt x="1655238" y="7234631"/>
                  <a:pt x="1973585" y="7225740"/>
                  <a:pt x="2292615" y="7225740"/>
                </a:cubicBezTo>
                <a:cubicBezTo>
                  <a:pt x="2442225" y="7207960"/>
                  <a:pt x="2620527" y="7229550"/>
                  <a:pt x="2798146" y="7223200"/>
                </a:cubicBezTo>
                <a:cubicBezTo>
                  <a:pt x="2799512" y="7223200"/>
                  <a:pt x="2798829" y="7224471"/>
                  <a:pt x="2798146" y="7224471"/>
                </a:cubicBezTo>
                <a:cubicBezTo>
                  <a:pt x="2856213" y="7220660"/>
                  <a:pt x="2940240" y="7218121"/>
                  <a:pt x="3009238" y="7220660"/>
                </a:cubicBezTo>
                <a:lnTo>
                  <a:pt x="3067989" y="7213040"/>
                </a:lnTo>
                <a:cubicBezTo>
                  <a:pt x="3199837" y="7218121"/>
                  <a:pt x="3333051" y="7220660"/>
                  <a:pt x="3577772" y="7220660"/>
                </a:cubicBezTo>
                <a:lnTo>
                  <a:pt x="4216583" y="7220660"/>
                </a:lnTo>
                <a:cubicBezTo>
                  <a:pt x="4212772" y="7221931"/>
                  <a:pt x="4201342" y="7223200"/>
                  <a:pt x="4177213" y="7224471"/>
                </a:cubicBezTo>
                <a:cubicBezTo>
                  <a:pt x="4196263" y="7225740"/>
                  <a:pt x="4268652" y="7225740"/>
                  <a:pt x="4304213" y="7221931"/>
                </a:cubicBezTo>
                <a:cubicBezTo>
                  <a:pt x="4309292" y="7221931"/>
                  <a:pt x="4314372" y="7220660"/>
                  <a:pt x="4318183" y="7220660"/>
                </a:cubicBezTo>
                <a:lnTo>
                  <a:pt x="4343583" y="7220660"/>
                </a:lnTo>
                <a:lnTo>
                  <a:pt x="4343583" y="7205421"/>
                </a:lnTo>
                <a:cubicBezTo>
                  <a:pt x="4351202" y="7201610"/>
                  <a:pt x="4337233" y="7202881"/>
                  <a:pt x="4343583" y="7195260"/>
                </a:cubicBezTo>
                <a:lnTo>
                  <a:pt x="4343583" y="6889190"/>
                </a:lnTo>
                <a:cubicBezTo>
                  <a:pt x="4348663" y="6908240"/>
                  <a:pt x="4341042" y="6971740"/>
                  <a:pt x="4349933" y="6962850"/>
                </a:cubicBezTo>
                <a:cubicBezTo>
                  <a:pt x="4353742" y="6918400"/>
                  <a:pt x="4347392" y="6899350"/>
                  <a:pt x="4343583" y="6889190"/>
                </a:cubicBezTo>
                <a:cubicBezTo>
                  <a:pt x="4343583" y="6707581"/>
                  <a:pt x="4344852" y="6524700"/>
                  <a:pt x="4344852" y="6343090"/>
                </a:cubicBezTo>
                <a:cubicBezTo>
                  <a:pt x="4346122" y="6227520"/>
                  <a:pt x="4346122" y="6092888"/>
                  <a:pt x="4347392" y="5956731"/>
                </a:cubicBezTo>
                <a:cubicBezTo>
                  <a:pt x="4353742" y="6282131"/>
                  <a:pt x="4348663" y="6570421"/>
                  <a:pt x="4347392" y="6853631"/>
                </a:cubicBezTo>
                <a:cubicBezTo>
                  <a:pt x="4351202" y="6867600"/>
                  <a:pt x="4352472" y="6816800"/>
                  <a:pt x="4356283" y="6852360"/>
                </a:cubicBezTo>
                <a:cubicBezTo>
                  <a:pt x="4361363" y="6734250"/>
                  <a:pt x="4346122" y="6636460"/>
                  <a:pt x="4353742" y="6529781"/>
                </a:cubicBezTo>
                <a:lnTo>
                  <a:pt x="4357552" y="6543750"/>
                </a:lnTo>
                <a:cubicBezTo>
                  <a:pt x="4360092" y="6466280"/>
                  <a:pt x="4347392" y="6528510"/>
                  <a:pt x="4352472" y="6447230"/>
                </a:cubicBezTo>
                <a:cubicBezTo>
                  <a:pt x="4357552" y="6418020"/>
                  <a:pt x="4358822" y="6458661"/>
                  <a:pt x="4360092" y="6443420"/>
                </a:cubicBezTo>
                <a:close/>
                <a:moveTo>
                  <a:pt x="3887653" y="7193990"/>
                </a:moveTo>
                <a:lnTo>
                  <a:pt x="3915592" y="7193990"/>
                </a:lnTo>
                <a:cubicBezTo>
                  <a:pt x="3909242" y="7192720"/>
                  <a:pt x="3900353" y="7192720"/>
                  <a:pt x="3887653" y="7193990"/>
                </a:cubicBezTo>
                <a:close/>
              </a:path>
            </a:pathLst>
          </a:custGeom>
          <a:solidFill>
            <a:srgbClr val="FFBD5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9"/>
          <p:cNvSpPr txBox="1"/>
          <p:nvPr/>
        </p:nvSpPr>
        <p:spPr>
          <a:xfrm>
            <a:off x="1028700" y="542022"/>
            <a:ext cx="9029923" cy="787670"/>
          </a:xfrm>
          <a:prstGeom prst="rect">
            <a:avLst/>
          </a:prstGeom>
          <a:noFill/>
          <a:ln>
            <a:noFill/>
          </a:ln>
        </p:spPr>
        <p:txBody>
          <a:bodyPr anchorCtr="0" anchor="t" bIns="0" lIns="0" spcFirstLastPara="1" rIns="0" wrap="square" tIns="0">
            <a:spAutoFit/>
          </a:bodyPr>
          <a:lstStyle/>
          <a:p>
            <a:pPr indent="0" lvl="0" marL="0" marR="0" rtl="0" algn="ctr">
              <a:lnSpc>
                <a:spcPct val="140008"/>
              </a:lnSpc>
              <a:spcBef>
                <a:spcPts val="0"/>
              </a:spcBef>
              <a:spcAft>
                <a:spcPts val="0"/>
              </a:spcAft>
              <a:buClr>
                <a:srgbClr val="000000"/>
              </a:buClr>
              <a:buSzPts val="4614"/>
              <a:buFont typeface="Arial"/>
              <a:buNone/>
            </a:pPr>
            <a:r>
              <a:rPr b="1" i="0" lang="en-US" sz="4614" u="none" cap="none" strike="noStrike">
                <a:solidFill>
                  <a:srgbClr val="000000"/>
                </a:solidFill>
                <a:latin typeface="Open Sans"/>
                <a:ea typeface="Open Sans"/>
                <a:cs typeface="Open Sans"/>
                <a:sym typeface="Open Sans"/>
              </a:rPr>
              <a:t>Connections and partial claims</a:t>
            </a:r>
            <a:endParaRPr b="0" i="0" sz="1400" u="none" cap="none" strike="noStrike">
              <a:solidFill>
                <a:srgbClr val="000000"/>
              </a:solidFill>
              <a:latin typeface="Arial"/>
              <a:ea typeface="Arial"/>
              <a:cs typeface="Arial"/>
              <a:sym typeface="Arial"/>
            </a:endParaRPr>
          </a:p>
        </p:txBody>
      </p:sp>
      <p:sp>
        <p:nvSpPr>
          <p:cNvPr id="231" name="Google Shape;231;p19"/>
          <p:cNvSpPr txBox="1"/>
          <p:nvPr/>
        </p:nvSpPr>
        <p:spPr>
          <a:xfrm>
            <a:off x="13769320" y="9406175"/>
            <a:ext cx="1888800" cy="404100"/>
          </a:xfrm>
          <a:prstGeom prst="rect">
            <a:avLst/>
          </a:prstGeom>
          <a:noFill/>
          <a:ln>
            <a:noFill/>
          </a:ln>
        </p:spPr>
        <p:txBody>
          <a:bodyPr anchorCtr="0" anchor="t" bIns="0" lIns="0" spcFirstLastPara="1" rIns="0" wrap="square" tIns="0">
            <a:spAutoFit/>
          </a:bodyPr>
          <a:lstStyle/>
          <a:p>
            <a:pPr indent="0" lvl="0" marL="0" marR="0" rtl="0" algn="ctr">
              <a:lnSpc>
                <a:spcPct val="166019"/>
              </a:lnSpc>
              <a:spcBef>
                <a:spcPts val="0"/>
              </a:spcBef>
              <a:spcAft>
                <a:spcPts val="0"/>
              </a:spcAft>
              <a:buClr>
                <a:srgbClr val="000000"/>
              </a:buClr>
              <a:buSzPts val="2625"/>
              <a:buFont typeface="Arial"/>
              <a:buNone/>
            </a:pPr>
            <a:r>
              <a:rPr b="0" i="0" lang="en-US" sz="2625" u="none" cap="none" strike="noStrike">
                <a:solidFill>
                  <a:srgbClr val="000000"/>
                </a:solidFill>
                <a:latin typeface="Open Sans"/>
                <a:ea typeface="Open Sans"/>
                <a:cs typeface="Open Sans"/>
                <a:sym typeface="Open Sans"/>
              </a:rPr>
              <a:t>Alice Walker</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7">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235" name="Shape 235"/>
        <p:cNvGrpSpPr/>
        <p:nvPr/>
      </p:nvGrpSpPr>
      <p:grpSpPr>
        <a:xfrm>
          <a:off x="0" y="0"/>
          <a:ext cx="0" cy="0"/>
          <a:chOff x="0" y="0"/>
          <a:chExt cx="0" cy="0"/>
        </a:xfrm>
      </p:grpSpPr>
      <p:sp>
        <p:nvSpPr>
          <p:cNvPr id="236" name="Google Shape;236;p20"/>
          <p:cNvSpPr txBox="1"/>
          <p:nvPr/>
        </p:nvSpPr>
        <p:spPr>
          <a:xfrm>
            <a:off x="3857634" y="3787000"/>
            <a:ext cx="10238400" cy="32469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3125"/>
              <a:buFont typeface="Arial"/>
              <a:buNone/>
            </a:pPr>
            <a:r>
              <a:rPr b="0" i="0" lang="en-US" sz="3125" u="none" cap="none" strike="noStrike">
                <a:solidFill>
                  <a:srgbClr val="000000"/>
                </a:solidFill>
                <a:latin typeface="Open Sans"/>
                <a:ea typeface="Open Sans"/>
                <a:cs typeface="Open Sans"/>
                <a:sym typeface="Open Sans"/>
              </a:rPr>
              <a:t>The point is to make a difference in the world, to cast our lot for some ways of life and not others. To do that, one must be in the action, be finite and dirty, not transcendent and clean (Haraway 1997, 36)</a:t>
            </a:r>
            <a:endParaRPr b="0" i="0" sz="3125"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125"/>
              <a:buFont typeface="Arial"/>
              <a:buNone/>
            </a:pPr>
            <a:r>
              <a:t/>
            </a:r>
            <a:endParaRPr b="0" i="0" sz="3125"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125"/>
              <a:buFont typeface="Arial"/>
              <a:buNone/>
            </a:pPr>
            <a:r>
              <a:t/>
            </a:r>
            <a:endParaRPr b="0" i="0" sz="3125" u="none" cap="none" strike="noStrike">
              <a:solidFill>
                <a:srgbClr val="000000"/>
              </a:solidFill>
              <a:latin typeface="Open Sans"/>
              <a:ea typeface="Open Sans"/>
              <a:cs typeface="Open Sans"/>
              <a:sym typeface="Open Sans"/>
            </a:endParaRPr>
          </a:p>
        </p:txBody>
      </p:sp>
      <p:sp>
        <p:nvSpPr>
          <p:cNvPr id="237" name="Google Shape;237;p20"/>
          <p:cNvSpPr txBox="1"/>
          <p:nvPr/>
        </p:nvSpPr>
        <p:spPr>
          <a:xfrm>
            <a:off x="1225675" y="885825"/>
            <a:ext cx="9352800" cy="11697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Clr>
                <a:srgbClr val="000000"/>
              </a:buClr>
              <a:buSzPts val="7600"/>
              <a:buFont typeface="Arial"/>
              <a:buNone/>
            </a:pPr>
            <a:r>
              <a:rPr b="0" i="0" lang="en-US" sz="7600" u="none" cap="none" strike="noStrike">
                <a:solidFill>
                  <a:srgbClr val="000000"/>
                </a:solidFill>
                <a:latin typeface="Open Sans"/>
                <a:ea typeface="Open Sans"/>
                <a:cs typeface="Open Sans"/>
                <a:sym typeface="Open Sans"/>
              </a:rPr>
              <a:t>what is the point?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E9"/>
        </a:solidFill>
      </p:bgPr>
    </p:bg>
    <p:spTree>
      <p:nvGrpSpPr>
        <p:cNvPr id="91" name="Shape 91"/>
        <p:cNvGrpSpPr/>
        <p:nvPr/>
      </p:nvGrpSpPr>
      <p:grpSpPr>
        <a:xfrm>
          <a:off x="0" y="0"/>
          <a:ext cx="0" cy="0"/>
          <a:chOff x="0" y="0"/>
          <a:chExt cx="0" cy="0"/>
        </a:xfrm>
      </p:grpSpPr>
      <p:sp>
        <p:nvSpPr>
          <p:cNvPr id="92" name="Google Shape;92;p2"/>
          <p:cNvSpPr txBox="1"/>
          <p:nvPr/>
        </p:nvSpPr>
        <p:spPr>
          <a:xfrm>
            <a:off x="390853" y="1139900"/>
            <a:ext cx="10191600" cy="13545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8800"/>
              <a:buFont typeface="Arial"/>
              <a:buNone/>
            </a:pPr>
            <a:r>
              <a:rPr b="0" i="0" lang="en-US" sz="8800" u="none" cap="none" strike="noStrike">
                <a:solidFill>
                  <a:srgbClr val="000000"/>
                </a:solidFill>
                <a:latin typeface="Open Sans"/>
                <a:ea typeface="Open Sans"/>
                <a:cs typeface="Open Sans"/>
                <a:sym typeface="Open Sans"/>
              </a:rPr>
              <a:t> In this lecture...</a:t>
            </a:r>
            <a:endParaRPr b="0" i="0" sz="1400" u="none" cap="none" strike="noStrike">
              <a:solidFill>
                <a:srgbClr val="000000"/>
              </a:solidFill>
              <a:latin typeface="Arial"/>
              <a:ea typeface="Arial"/>
              <a:cs typeface="Arial"/>
              <a:sym typeface="Arial"/>
            </a:endParaRPr>
          </a:p>
        </p:txBody>
      </p:sp>
      <p:sp>
        <p:nvSpPr>
          <p:cNvPr id="93" name="Google Shape;93;p2"/>
          <p:cNvSpPr txBox="1"/>
          <p:nvPr/>
        </p:nvSpPr>
        <p:spPr>
          <a:xfrm>
            <a:off x="2083120" y="2677161"/>
            <a:ext cx="13736100" cy="6520200"/>
          </a:xfrm>
          <a:prstGeom prst="rect">
            <a:avLst/>
          </a:prstGeom>
          <a:noFill/>
          <a:ln>
            <a:noFill/>
          </a:ln>
        </p:spPr>
        <p:txBody>
          <a:bodyPr anchorCtr="0" anchor="t" bIns="0" lIns="0" spcFirstLastPara="1" rIns="0" wrap="square" tIns="0">
            <a:spAutoFit/>
          </a:bodyPr>
          <a:lstStyle/>
          <a:p>
            <a:pPr indent="0" lvl="0" marL="0" marR="0" rtl="0" algn="l">
              <a:lnSpc>
                <a:spcPct val="264444"/>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431803" lvl="1" marL="863606" marR="0" rtl="0" algn="l">
              <a:lnSpc>
                <a:spcPct val="140000"/>
              </a:lnSpc>
              <a:spcBef>
                <a:spcPts val="0"/>
              </a:spcBef>
              <a:spcAft>
                <a:spcPts val="0"/>
              </a:spcAft>
              <a:buClr>
                <a:srgbClr val="000000"/>
              </a:buClr>
              <a:buSzPts val="4000"/>
              <a:buFont typeface="Arial"/>
              <a:buChar char="•"/>
            </a:pPr>
            <a:r>
              <a:rPr b="0" i="0" lang="en-US" sz="4000" u="none" cap="none" strike="noStrike">
                <a:solidFill>
                  <a:srgbClr val="000000"/>
                </a:solidFill>
                <a:latin typeface="Open Sans"/>
                <a:ea typeface="Open Sans"/>
                <a:cs typeface="Open Sans"/>
                <a:sym typeface="Open Sans"/>
              </a:rPr>
              <a:t>Introductions to the module</a:t>
            </a:r>
            <a:endParaRPr b="0" i="0" sz="1400" u="none" cap="none" strike="noStrike">
              <a:solidFill>
                <a:srgbClr val="000000"/>
              </a:solidFill>
              <a:latin typeface="Arial"/>
              <a:ea typeface="Arial"/>
              <a:cs typeface="Arial"/>
              <a:sym typeface="Arial"/>
            </a:endParaRPr>
          </a:p>
          <a:p>
            <a:pPr indent="0" lvl="0" marL="0" marR="0" rtl="0" algn="l">
              <a:lnSpc>
                <a:spcPct val="140000"/>
              </a:lnSpc>
              <a:spcBef>
                <a:spcPts val="0"/>
              </a:spcBef>
              <a:spcAft>
                <a:spcPts val="0"/>
              </a:spcAft>
              <a:buClr>
                <a:srgbClr val="000000"/>
              </a:buClr>
              <a:buSzPts val="4000"/>
              <a:buFont typeface="Arial"/>
              <a:buNone/>
            </a:pPr>
            <a:r>
              <a:t/>
            </a:r>
            <a:endParaRPr b="0" i="0" sz="4000" u="none" cap="none" strike="noStrike">
              <a:solidFill>
                <a:srgbClr val="000000"/>
              </a:solidFill>
              <a:latin typeface="Open Sans"/>
              <a:ea typeface="Open Sans"/>
              <a:cs typeface="Open Sans"/>
              <a:sym typeface="Open Sans"/>
            </a:endParaRPr>
          </a:p>
          <a:p>
            <a:pPr indent="-431803" lvl="1" marL="863606" marR="0" rtl="0" algn="l">
              <a:lnSpc>
                <a:spcPct val="140000"/>
              </a:lnSpc>
              <a:spcBef>
                <a:spcPts val="0"/>
              </a:spcBef>
              <a:spcAft>
                <a:spcPts val="0"/>
              </a:spcAft>
              <a:buClr>
                <a:srgbClr val="000000"/>
              </a:buClr>
              <a:buSzPts val="4000"/>
              <a:buFont typeface="Arial"/>
              <a:buChar char="•"/>
            </a:pPr>
            <a:r>
              <a:rPr b="0" i="0" lang="en-US" sz="4000" u="none" cap="none" strike="noStrike">
                <a:solidFill>
                  <a:srgbClr val="000000"/>
                </a:solidFill>
                <a:latin typeface="Open Sans"/>
                <a:ea typeface="Open Sans"/>
                <a:cs typeface="Open Sans"/>
                <a:sym typeface="Open Sans"/>
              </a:rPr>
              <a:t>Social science and coloniality</a:t>
            </a:r>
            <a:endParaRPr b="0" i="0" sz="1400" u="none" cap="none" strike="noStrike">
              <a:solidFill>
                <a:srgbClr val="000000"/>
              </a:solidFill>
              <a:latin typeface="Arial"/>
              <a:ea typeface="Arial"/>
              <a:cs typeface="Arial"/>
              <a:sym typeface="Arial"/>
            </a:endParaRPr>
          </a:p>
          <a:p>
            <a:pPr indent="0" lvl="0" marL="0" marR="0" rtl="0" algn="l">
              <a:lnSpc>
                <a:spcPct val="140000"/>
              </a:lnSpc>
              <a:spcBef>
                <a:spcPts val="0"/>
              </a:spcBef>
              <a:spcAft>
                <a:spcPts val="0"/>
              </a:spcAft>
              <a:buClr>
                <a:srgbClr val="000000"/>
              </a:buClr>
              <a:buSzPts val="4000"/>
              <a:buFont typeface="Arial"/>
              <a:buNone/>
            </a:pPr>
            <a:r>
              <a:t/>
            </a:r>
            <a:endParaRPr b="0" i="0" sz="4000" u="none" cap="none" strike="noStrike">
              <a:solidFill>
                <a:srgbClr val="000000"/>
              </a:solidFill>
              <a:latin typeface="Open Sans"/>
              <a:ea typeface="Open Sans"/>
              <a:cs typeface="Open Sans"/>
              <a:sym typeface="Open Sans"/>
            </a:endParaRPr>
          </a:p>
          <a:p>
            <a:pPr indent="-431803" lvl="1" marL="863606" marR="0" rtl="0" algn="l">
              <a:lnSpc>
                <a:spcPct val="140000"/>
              </a:lnSpc>
              <a:spcBef>
                <a:spcPts val="0"/>
              </a:spcBef>
              <a:spcAft>
                <a:spcPts val="0"/>
              </a:spcAft>
              <a:buClr>
                <a:srgbClr val="000000"/>
              </a:buClr>
              <a:buSzPts val="4000"/>
              <a:buFont typeface="Arial"/>
              <a:buChar char="•"/>
            </a:pPr>
            <a:r>
              <a:rPr b="0" i="0" lang="en-US" sz="4000" u="none" cap="none" strike="noStrike">
                <a:solidFill>
                  <a:srgbClr val="000000"/>
                </a:solidFill>
                <a:latin typeface="Open Sans"/>
                <a:ea typeface="Open Sans"/>
                <a:cs typeface="Open Sans"/>
                <a:sym typeface="Open Sans"/>
              </a:rPr>
              <a:t>the quest for objectivity: value, subjectivity and reflexivity</a:t>
            </a:r>
            <a:endParaRPr b="0" i="0" sz="1400" u="none" cap="none" strike="noStrike">
              <a:solidFill>
                <a:srgbClr val="000000"/>
              </a:solidFill>
              <a:latin typeface="Arial"/>
              <a:ea typeface="Arial"/>
              <a:cs typeface="Arial"/>
              <a:sym typeface="Arial"/>
            </a:endParaRPr>
          </a:p>
          <a:p>
            <a:pPr indent="0" lvl="0" marL="0" marR="0" rtl="0" algn="l">
              <a:lnSpc>
                <a:spcPct val="119000"/>
              </a:lnSpc>
              <a:spcBef>
                <a:spcPts val="0"/>
              </a:spcBef>
              <a:spcAft>
                <a:spcPts val="0"/>
              </a:spcAft>
              <a:buClr>
                <a:srgbClr val="000000"/>
              </a:buClr>
              <a:buSzPts val="4000"/>
              <a:buFont typeface="Arial"/>
              <a:buNone/>
            </a:pPr>
            <a:r>
              <a:t/>
            </a:r>
            <a:endParaRPr b="0" i="0" sz="4000" u="none" cap="none" strike="noStrike">
              <a:solidFill>
                <a:srgbClr val="000000"/>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0" st="0"/>
                                            </p:txEl>
                                          </p:spTgt>
                                        </p:tgtEl>
                                        <p:attrNameLst>
                                          <p:attrName>style.visibility</p:attrName>
                                        </p:attrNameLst>
                                      </p:cBhvr>
                                      <p:to>
                                        <p:strVal val="visible"/>
                                      </p:to>
                                    </p:set>
                                    <p:animEffect filter="fade" transition="in">
                                      <p:cBhvr>
                                        <p:cTn dur="1200"/>
                                        <p:tgtEl>
                                          <p:spTgt spid="9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1" st="1"/>
                                            </p:txEl>
                                          </p:spTgt>
                                        </p:tgtEl>
                                        <p:attrNameLst>
                                          <p:attrName>style.visibility</p:attrName>
                                        </p:attrNameLst>
                                      </p:cBhvr>
                                      <p:to>
                                        <p:strVal val="visible"/>
                                      </p:to>
                                    </p:set>
                                    <p:animEffect filter="fade" transition="in">
                                      <p:cBhvr>
                                        <p:cTn dur="1200"/>
                                        <p:tgtEl>
                                          <p:spTgt spid="9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2" st="2"/>
                                            </p:txEl>
                                          </p:spTgt>
                                        </p:tgtEl>
                                        <p:attrNameLst>
                                          <p:attrName>style.visibility</p:attrName>
                                        </p:attrNameLst>
                                      </p:cBhvr>
                                      <p:to>
                                        <p:strVal val="visible"/>
                                      </p:to>
                                    </p:set>
                                    <p:animEffect filter="fade" transition="in">
                                      <p:cBhvr>
                                        <p:cTn dur="1200"/>
                                        <p:tgtEl>
                                          <p:spTgt spid="9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3" st="3"/>
                                            </p:txEl>
                                          </p:spTgt>
                                        </p:tgtEl>
                                        <p:attrNameLst>
                                          <p:attrName>style.visibility</p:attrName>
                                        </p:attrNameLst>
                                      </p:cBhvr>
                                      <p:to>
                                        <p:strVal val="visible"/>
                                      </p:to>
                                    </p:set>
                                    <p:animEffect filter="fade" transition="in">
                                      <p:cBhvr>
                                        <p:cTn dur="1200"/>
                                        <p:tgtEl>
                                          <p:spTgt spid="9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4" st="4"/>
                                            </p:txEl>
                                          </p:spTgt>
                                        </p:tgtEl>
                                        <p:attrNameLst>
                                          <p:attrName>style.visibility</p:attrName>
                                        </p:attrNameLst>
                                      </p:cBhvr>
                                      <p:to>
                                        <p:strVal val="visible"/>
                                      </p:to>
                                    </p:set>
                                    <p:animEffect filter="fade" transition="in">
                                      <p:cBhvr>
                                        <p:cTn dur="1200"/>
                                        <p:tgtEl>
                                          <p:spTgt spid="9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5" st="5"/>
                                            </p:txEl>
                                          </p:spTgt>
                                        </p:tgtEl>
                                        <p:attrNameLst>
                                          <p:attrName>style.visibility</p:attrName>
                                        </p:attrNameLst>
                                      </p:cBhvr>
                                      <p:to>
                                        <p:strVal val="visible"/>
                                      </p:to>
                                    </p:set>
                                    <p:animEffect filter="fade" transition="in">
                                      <p:cBhvr>
                                        <p:cTn dur="1200"/>
                                        <p:tgtEl>
                                          <p:spTgt spid="9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xEl>
                                              <p:pRg end="6" st="6"/>
                                            </p:txEl>
                                          </p:spTgt>
                                        </p:tgtEl>
                                        <p:attrNameLst>
                                          <p:attrName>style.visibility</p:attrName>
                                        </p:attrNameLst>
                                      </p:cBhvr>
                                      <p:to>
                                        <p:strVal val="visible"/>
                                      </p:to>
                                    </p:set>
                                    <p:animEffect filter="fade" transition="in">
                                      <p:cBhvr>
                                        <p:cTn dur="1200"/>
                                        <p:tgtEl>
                                          <p:spTgt spid="93">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B3"/>
        </a:solidFill>
      </p:bgPr>
    </p:bg>
    <p:spTree>
      <p:nvGrpSpPr>
        <p:cNvPr id="241" name="Shape 241"/>
        <p:cNvGrpSpPr/>
        <p:nvPr/>
      </p:nvGrpSpPr>
      <p:grpSpPr>
        <a:xfrm>
          <a:off x="0" y="0"/>
          <a:ext cx="0" cy="0"/>
          <a:chOff x="0" y="0"/>
          <a:chExt cx="0" cy="0"/>
        </a:xfrm>
      </p:grpSpPr>
      <p:sp>
        <p:nvSpPr>
          <p:cNvPr id="242" name="Google Shape;242;p21"/>
          <p:cNvSpPr txBox="1"/>
          <p:nvPr/>
        </p:nvSpPr>
        <p:spPr>
          <a:xfrm>
            <a:off x="1028700" y="1154125"/>
            <a:ext cx="15603900" cy="7345200"/>
          </a:xfrm>
          <a:prstGeom prst="rect">
            <a:avLst/>
          </a:prstGeom>
          <a:noFill/>
          <a:ln>
            <a:noFill/>
          </a:ln>
        </p:spPr>
        <p:txBody>
          <a:bodyPr anchorCtr="0" anchor="t" bIns="0" lIns="0" spcFirstLastPara="1" rIns="0" wrap="square" tIns="0">
            <a:spAutoFit/>
          </a:bodyPr>
          <a:lstStyle/>
          <a:p>
            <a:pPr indent="0" lvl="0" marL="0" marR="0" rtl="0" algn="l">
              <a:lnSpc>
                <a:spcPct val="165996"/>
              </a:lnSpc>
              <a:spcBef>
                <a:spcPts val="0"/>
              </a:spcBef>
              <a:spcAft>
                <a:spcPts val="0"/>
              </a:spcAft>
              <a:buClr>
                <a:srgbClr val="000000"/>
              </a:buClr>
              <a:buSzPts val="5473"/>
              <a:buFont typeface="Arial"/>
              <a:buNone/>
            </a:pPr>
            <a:r>
              <a:rPr b="1" i="0" lang="en-US" sz="5473" u="none" cap="none" strike="noStrike">
                <a:solidFill>
                  <a:srgbClr val="000000"/>
                </a:solidFill>
                <a:latin typeface="Open Sans"/>
                <a:ea typeface="Open Sans"/>
                <a:cs typeface="Open Sans"/>
                <a:sym typeface="Open Sans"/>
              </a:rPr>
              <a:t>Discussion </a:t>
            </a:r>
            <a:endParaRPr b="1" i="0" sz="5473"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404"/>
              <a:buFont typeface="Arial"/>
              <a:buNone/>
            </a:pPr>
            <a:r>
              <a:t/>
            </a:r>
            <a:endParaRPr b="0" i="0" sz="3404" u="none" cap="none" strike="noStrike">
              <a:solidFill>
                <a:srgbClr val="000000"/>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404"/>
              <a:buFont typeface="Arial"/>
              <a:buNone/>
            </a:pPr>
            <a:r>
              <a:rPr b="0" i="0" lang="en-US" sz="3404" u="none" cap="none" strike="noStrike">
                <a:solidFill>
                  <a:srgbClr val="000000"/>
                </a:solidFill>
                <a:latin typeface="Open Sans"/>
                <a:ea typeface="Open Sans"/>
                <a:cs typeface="Open Sans"/>
                <a:sym typeface="Open Sans"/>
              </a:rPr>
              <a:t>Reflecting on the lecture and the reading: </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404"/>
              <a:buFont typeface="Arial"/>
              <a:buNone/>
            </a:pPr>
            <a:r>
              <a:t/>
            </a:r>
            <a:endParaRPr b="0" i="0" sz="3404" u="none" cap="none" strike="noStrike">
              <a:solidFill>
                <a:srgbClr val="000000"/>
              </a:solidFill>
              <a:latin typeface="Open Sans"/>
              <a:ea typeface="Open Sans"/>
              <a:cs typeface="Open Sans"/>
              <a:sym typeface="Open Sans"/>
            </a:endParaRPr>
          </a:p>
          <a:p>
            <a:pPr indent="-367469" lvl="1" marL="734939" marR="0" rtl="0" algn="l">
              <a:lnSpc>
                <a:spcPct val="115000"/>
              </a:lnSpc>
              <a:spcBef>
                <a:spcPts val="0"/>
              </a:spcBef>
              <a:spcAft>
                <a:spcPts val="0"/>
              </a:spcAft>
              <a:buClr>
                <a:srgbClr val="000000"/>
              </a:buClr>
              <a:buSzPts val="3404"/>
              <a:buFont typeface="Arial"/>
              <a:buChar char="•"/>
            </a:pPr>
            <a:r>
              <a:rPr b="0" i="0" lang="en-US" sz="3404" u="none" cap="none" strike="noStrike">
                <a:solidFill>
                  <a:srgbClr val="000000"/>
                </a:solidFill>
                <a:latin typeface="Open Sans"/>
                <a:ea typeface="Open Sans"/>
                <a:cs typeface="Open Sans"/>
                <a:sym typeface="Open Sans"/>
              </a:rPr>
              <a:t>What do you think of these arguments making visible construction/practice of knowledge can produce knowledge that is more valid?</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404"/>
              <a:buFont typeface="Arial"/>
              <a:buNone/>
            </a:pPr>
            <a:r>
              <a:t/>
            </a:r>
            <a:endParaRPr b="0" i="0" sz="3404" u="none" cap="none" strike="noStrike">
              <a:solidFill>
                <a:srgbClr val="000000"/>
              </a:solidFill>
              <a:latin typeface="Open Sans"/>
              <a:ea typeface="Open Sans"/>
              <a:cs typeface="Open Sans"/>
              <a:sym typeface="Open Sans"/>
            </a:endParaRPr>
          </a:p>
          <a:p>
            <a:pPr indent="-367469" lvl="1" marL="734939" marR="0" rtl="0" algn="l">
              <a:lnSpc>
                <a:spcPct val="115000"/>
              </a:lnSpc>
              <a:spcBef>
                <a:spcPts val="0"/>
              </a:spcBef>
              <a:spcAft>
                <a:spcPts val="0"/>
              </a:spcAft>
              <a:buClr>
                <a:srgbClr val="000000"/>
              </a:buClr>
              <a:buSzPts val="3404"/>
              <a:buFont typeface="Arial"/>
              <a:buChar char="•"/>
            </a:pPr>
            <a:r>
              <a:rPr b="0" i="0" lang="en-US" sz="3404" u="none" cap="none" strike="noStrike">
                <a:solidFill>
                  <a:srgbClr val="000000"/>
                </a:solidFill>
                <a:latin typeface="Open Sans"/>
                <a:ea typeface="Open Sans"/>
                <a:cs typeface="Open Sans"/>
                <a:sym typeface="Open Sans"/>
              </a:rPr>
              <a:t>Should research be about changing the world rather than just describing it? In some cases? All cases? What potential issues might be involved from either position?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E9"/>
        </a:solidFill>
      </p:bgPr>
    </p:bg>
    <p:spTree>
      <p:nvGrpSpPr>
        <p:cNvPr id="97" name="Shape 97"/>
        <p:cNvGrpSpPr/>
        <p:nvPr/>
      </p:nvGrpSpPr>
      <p:grpSpPr>
        <a:xfrm>
          <a:off x="0" y="0"/>
          <a:ext cx="0" cy="0"/>
          <a:chOff x="0" y="0"/>
          <a:chExt cx="0" cy="0"/>
        </a:xfrm>
      </p:grpSpPr>
      <p:sp>
        <p:nvSpPr>
          <p:cNvPr id="98" name="Google Shape;98;p3"/>
          <p:cNvSpPr txBox="1"/>
          <p:nvPr/>
        </p:nvSpPr>
        <p:spPr>
          <a:xfrm>
            <a:off x="462916" y="581542"/>
            <a:ext cx="10191635" cy="151003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8800"/>
              <a:buFont typeface="Arial"/>
              <a:buNone/>
            </a:pPr>
            <a:r>
              <a:rPr b="0" i="0" lang="en-US" sz="8800" u="none" cap="none" strike="noStrike">
                <a:solidFill>
                  <a:srgbClr val="000000"/>
                </a:solidFill>
                <a:latin typeface="Open Sans"/>
                <a:ea typeface="Open Sans"/>
                <a:cs typeface="Open Sans"/>
                <a:sym typeface="Open Sans"/>
              </a:rPr>
              <a:t> Module overview</a:t>
            </a:r>
            <a:endParaRPr b="0" i="0" sz="1400" u="none" cap="none" strike="noStrike">
              <a:solidFill>
                <a:srgbClr val="000000"/>
              </a:solidFill>
              <a:latin typeface="Arial"/>
              <a:ea typeface="Arial"/>
              <a:cs typeface="Arial"/>
              <a:sym typeface="Arial"/>
            </a:endParaRPr>
          </a:p>
        </p:txBody>
      </p:sp>
      <p:sp>
        <p:nvSpPr>
          <p:cNvPr id="99" name="Google Shape;99;p3"/>
          <p:cNvSpPr txBox="1"/>
          <p:nvPr/>
        </p:nvSpPr>
        <p:spPr>
          <a:xfrm>
            <a:off x="987050" y="2323161"/>
            <a:ext cx="15947700" cy="6803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3400"/>
              <a:buFont typeface="Arial"/>
              <a:buNone/>
            </a:pPr>
            <a:r>
              <a:rPr b="1" i="0" lang="en-US" sz="3400" u="none" cap="none" strike="noStrike">
                <a:solidFill>
                  <a:srgbClr val="000000"/>
                </a:solidFill>
                <a:latin typeface="Open Sans"/>
                <a:ea typeface="Open Sans"/>
                <a:cs typeface="Open Sans"/>
                <a:sym typeface="Open Sans"/>
              </a:rPr>
              <a:t>in this module we will:</a:t>
            </a:r>
            <a:endParaRPr b="0" i="0" sz="1400" u="none" cap="none" strike="noStrike">
              <a:solidFill>
                <a:srgbClr val="000000"/>
              </a:solidFill>
              <a:latin typeface="Arial"/>
              <a:ea typeface="Arial"/>
              <a:cs typeface="Arial"/>
              <a:sym typeface="Arial"/>
            </a:endParaRPr>
          </a:p>
          <a:p>
            <a:pPr indent="0" lvl="0" marL="0" marR="0" rtl="0" algn="l">
              <a:lnSpc>
                <a:spcPct val="140000"/>
              </a:lnSpc>
              <a:spcBef>
                <a:spcPts val="0"/>
              </a:spcBef>
              <a:spcAft>
                <a:spcPts val="0"/>
              </a:spcAft>
              <a:buClr>
                <a:srgbClr val="000000"/>
              </a:buClr>
              <a:buSzPts val="3400"/>
              <a:buFont typeface="Arial"/>
              <a:buNone/>
            </a:pPr>
            <a:r>
              <a:t/>
            </a:r>
            <a:endParaRPr b="1" i="0" sz="3400" u="none" cap="none" strike="noStrike">
              <a:solidFill>
                <a:srgbClr val="000000"/>
              </a:solidFill>
              <a:latin typeface="Open Sans"/>
              <a:ea typeface="Open Sans"/>
              <a:cs typeface="Open Sans"/>
              <a:sym typeface="Open Sans"/>
            </a:endParaRPr>
          </a:p>
          <a:p>
            <a:pPr indent="-367035" lvl="1" marL="734069" marR="0" rtl="0" algn="l">
              <a:lnSpc>
                <a:spcPct val="115000"/>
              </a:lnSpc>
              <a:spcBef>
                <a:spcPts val="0"/>
              </a:spcBef>
              <a:spcAft>
                <a:spcPts val="0"/>
              </a:spcAft>
              <a:buClr>
                <a:srgbClr val="000000"/>
              </a:buClr>
              <a:buSzPts val="3400"/>
              <a:buFont typeface="Arial"/>
              <a:buChar char="•"/>
            </a:pPr>
            <a:r>
              <a:rPr b="0" i="0" lang="en-US" sz="3400" u="none" cap="none" strike="noStrike">
                <a:solidFill>
                  <a:srgbClr val="000000"/>
                </a:solidFill>
                <a:latin typeface="Open Sans"/>
                <a:ea typeface="Open Sans"/>
                <a:cs typeface="Open Sans"/>
                <a:sym typeface="Open Sans"/>
              </a:rPr>
              <a:t>introduce and evaluate different approaches to social inquiry, assessing the differences and commonalities between them</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400"/>
              <a:buFont typeface="Arial"/>
              <a:buNone/>
            </a:pPr>
            <a:r>
              <a:t/>
            </a:r>
            <a:endParaRPr b="0" i="0" sz="3400" u="none" cap="none" strike="noStrike">
              <a:solidFill>
                <a:srgbClr val="000000"/>
              </a:solidFill>
              <a:latin typeface="Open Sans"/>
              <a:ea typeface="Open Sans"/>
              <a:cs typeface="Open Sans"/>
              <a:sym typeface="Open Sans"/>
            </a:endParaRPr>
          </a:p>
          <a:p>
            <a:pPr indent="-367035" lvl="1" marL="734069" marR="0" rtl="0" algn="l">
              <a:lnSpc>
                <a:spcPct val="115000"/>
              </a:lnSpc>
              <a:spcBef>
                <a:spcPts val="0"/>
              </a:spcBef>
              <a:spcAft>
                <a:spcPts val="0"/>
              </a:spcAft>
              <a:buClr>
                <a:srgbClr val="000000"/>
              </a:buClr>
              <a:buSzPts val="3400"/>
              <a:buFont typeface="Arial"/>
              <a:buChar char="•"/>
            </a:pPr>
            <a:r>
              <a:rPr b="0" i="0" lang="en-US" sz="3400" u="none" cap="none" strike="noStrike">
                <a:solidFill>
                  <a:srgbClr val="000000"/>
                </a:solidFill>
                <a:latin typeface="Open Sans"/>
                <a:ea typeface="Open Sans"/>
                <a:cs typeface="Open Sans"/>
                <a:sym typeface="Open Sans"/>
              </a:rPr>
              <a:t>think carefully about the social and political issues at stake in knowledge production</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400"/>
              <a:buFont typeface="Arial"/>
              <a:buNone/>
            </a:pPr>
            <a:r>
              <a:t/>
            </a:r>
            <a:endParaRPr b="0" i="0" sz="3400" u="none" cap="none" strike="noStrike">
              <a:solidFill>
                <a:srgbClr val="000000"/>
              </a:solidFill>
              <a:latin typeface="Open Sans"/>
              <a:ea typeface="Open Sans"/>
              <a:cs typeface="Open Sans"/>
              <a:sym typeface="Open Sans"/>
            </a:endParaRPr>
          </a:p>
          <a:p>
            <a:pPr indent="-367035" lvl="1" marL="734069" marR="0" rtl="0" algn="l">
              <a:lnSpc>
                <a:spcPct val="115000"/>
              </a:lnSpc>
              <a:spcBef>
                <a:spcPts val="0"/>
              </a:spcBef>
              <a:spcAft>
                <a:spcPts val="0"/>
              </a:spcAft>
              <a:buClr>
                <a:srgbClr val="000000"/>
              </a:buClr>
              <a:buSzPts val="3400"/>
              <a:buFont typeface="Arial"/>
              <a:buChar char="•"/>
            </a:pPr>
            <a:r>
              <a:rPr b="0" i="0" lang="en-US" sz="3400" u="none" cap="none" strike="noStrike">
                <a:solidFill>
                  <a:srgbClr val="000000"/>
                </a:solidFill>
                <a:latin typeface="Open Sans"/>
                <a:ea typeface="Open Sans"/>
                <a:cs typeface="Open Sans"/>
                <a:sym typeface="Open Sans"/>
              </a:rPr>
              <a:t>think about how particular theoretical frameworks underpin the practice of social research.</a:t>
            </a:r>
            <a:endParaRPr b="0" i="0" sz="1400" u="none" cap="none" strike="noStrike">
              <a:solidFill>
                <a:srgbClr val="000000"/>
              </a:solidFill>
              <a:latin typeface="Arial"/>
              <a:ea typeface="Arial"/>
              <a:cs typeface="Arial"/>
              <a:sym typeface="Arial"/>
            </a:endParaRPr>
          </a:p>
          <a:p>
            <a:pPr indent="0" lvl="0" marL="0" marR="0" rtl="0" algn="l">
              <a:lnSpc>
                <a:spcPct val="140000"/>
              </a:lnSpc>
              <a:spcBef>
                <a:spcPts val="0"/>
              </a:spcBef>
              <a:spcAft>
                <a:spcPts val="0"/>
              </a:spcAft>
              <a:buClr>
                <a:srgbClr val="000000"/>
              </a:buClr>
              <a:buSzPts val="3400"/>
              <a:buFont typeface="Arial"/>
              <a:buNone/>
            </a:pPr>
            <a:r>
              <a:t/>
            </a:r>
            <a:endParaRPr b="0" i="0" sz="3400" u="none" cap="none" strike="noStrike">
              <a:solidFill>
                <a:srgbClr val="000000"/>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0" st="0"/>
                                            </p:txEl>
                                          </p:spTgt>
                                        </p:tgtEl>
                                        <p:attrNameLst>
                                          <p:attrName>style.visibility</p:attrName>
                                        </p:attrNameLst>
                                      </p:cBhvr>
                                      <p:to>
                                        <p:strVal val="visible"/>
                                      </p:to>
                                    </p:set>
                                    <p:animEffect filter="fade" transition="in">
                                      <p:cBhvr>
                                        <p:cTn dur="1000"/>
                                        <p:tgtEl>
                                          <p:spTgt spid="9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1" st="1"/>
                                            </p:txEl>
                                          </p:spTgt>
                                        </p:tgtEl>
                                        <p:attrNameLst>
                                          <p:attrName>style.visibility</p:attrName>
                                        </p:attrNameLst>
                                      </p:cBhvr>
                                      <p:to>
                                        <p:strVal val="visible"/>
                                      </p:to>
                                    </p:set>
                                    <p:animEffect filter="fade" transition="in">
                                      <p:cBhvr>
                                        <p:cTn dur="1000"/>
                                        <p:tgtEl>
                                          <p:spTgt spid="9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2" st="2"/>
                                            </p:txEl>
                                          </p:spTgt>
                                        </p:tgtEl>
                                        <p:attrNameLst>
                                          <p:attrName>style.visibility</p:attrName>
                                        </p:attrNameLst>
                                      </p:cBhvr>
                                      <p:to>
                                        <p:strVal val="visible"/>
                                      </p:to>
                                    </p:set>
                                    <p:animEffect filter="fade" transition="in">
                                      <p:cBhvr>
                                        <p:cTn dur="1000"/>
                                        <p:tgtEl>
                                          <p:spTgt spid="9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3" st="3"/>
                                            </p:txEl>
                                          </p:spTgt>
                                        </p:tgtEl>
                                        <p:attrNameLst>
                                          <p:attrName>style.visibility</p:attrName>
                                        </p:attrNameLst>
                                      </p:cBhvr>
                                      <p:to>
                                        <p:strVal val="visible"/>
                                      </p:to>
                                    </p:set>
                                    <p:animEffect filter="fade" transition="in">
                                      <p:cBhvr>
                                        <p:cTn dur="1000"/>
                                        <p:tgtEl>
                                          <p:spTgt spid="9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4" st="4"/>
                                            </p:txEl>
                                          </p:spTgt>
                                        </p:tgtEl>
                                        <p:attrNameLst>
                                          <p:attrName>style.visibility</p:attrName>
                                        </p:attrNameLst>
                                      </p:cBhvr>
                                      <p:to>
                                        <p:strVal val="visible"/>
                                      </p:to>
                                    </p:set>
                                    <p:animEffect filter="fade" transition="in">
                                      <p:cBhvr>
                                        <p:cTn dur="1000"/>
                                        <p:tgtEl>
                                          <p:spTgt spid="9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5" st="5"/>
                                            </p:txEl>
                                          </p:spTgt>
                                        </p:tgtEl>
                                        <p:attrNameLst>
                                          <p:attrName>style.visibility</p:attrName>
                                        </p:attrNameLst>
                                      </p:cBhvr>
                                      <p:to>
                                        <p:strVal val="visible"/>
                                      </p:to>
                                    </p:set>
                                    <p:animEffect filter="fade" transition="in">
                                      <p:cBhvr>
                                        <p:cTn dur="1000"/>
                                        <p:tgtEl>
                                          <p:spTgt spid="9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6" st="6"/>
                                            </p:txEl>
                                          </p:spTgt>
                                        </p:tgtEl>
                                        <p:attrNameLst>
                                          <p:attrName>style.visibility</p:attrName>
                                        </p:attrNameLst>
                                      </p:cBhvr>
                                      <p:to>
                                        <p:strVal val="visible"/>
                                      </p:to>
                                    </p:set>
                                    <p:animEffect filter="fade" transition="in">
                                      <p:cBhvr>
                                        <p:cTn dur="1000"/>
                                        <p:tgtEl>
                                          <p:spTgt spid="9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xEl>
                                              <p:pRg end="7" st="7"/>
                                            </p:txEl>
                                          </p:spTgt>
                                        </p:tgtEl>
                                        <p:attrNameLst>
                                          <p:attrName>style.visibility</p:attrName>
                                        </p:attrNameLst>
                                      </p:cBhvr>
                                      <p:to>
                                        <p:strVal val="visible"/>
                                      </p:to>
                                    </p:set>
                                    <p:animEffect filter="fade" transition="in">
                                      <p:cBhvr>
                                        <p:cTn dur="1000"/>
                                        <p:tgtEl>
                                          <p:spTgt spid="99">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E9"/>
        </a:solidFill>
      </p:bgPr>
    </p:bg>
    <p:spTree>
      <p:nvGrpSpPr>
        <p:cNvPr id="103" name="Shape 103"/>
        <p:cNvGrpSpPr/>
        <p:nvPr/>
      </p:nvGrpSpPr>
      <p:grpSpPr>
        <a:xfrm>
          <a:off x="0" y="0"/>
          <a:ext cx="0" cy="0"/>
          <a:chOff x="0" y="0"/>
          <a:chExt cx="0" cy="0"/>
        </a:xfrm>
      </p:grpSpPr>
      <p:sp>
        <p:nvSpPr>
          <p:cNvPr id="104" name="Google Shape;104;p4"/>
          <p:cNvSpPr txBox="1"/>
          <p:nvPr/>
        </p:nvSpPr>
        <p:spPr>
          <a:xfrm>
            <a:off x="964375" y="2188196"/>
            <a:ext cx="10888800" cy="7349400"/>
          </a:xfrm>
          <a:prstGeom prst="rect">
            <a:avLst/>
          </a:prstGeom>
          <a:noFill/>
          <a:ln>
            <a:noFill/>
          </a:ln>
        </p:spPr>
        <p:txBody>
          <a:bodyPr anchorCtr="0" anchor="t" bIns="0" lIns="0" spcFirstLastPara="1" rIns="0" wrap="square" tIns="0">
            <a:spAutoFit/>
          </a:bodyPr>
          <a:lstStyle/>
          <a:p>
            <a:pPr indent="0" lvl="0" marL="0" marR="0" rtl="0" algn="l">
              <a:lnSpc>
                <a:spcPct val="274166"/>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374243" lvl="1" marL="761185" marR="0" rtl="0" algn="l">
              <a:lnSpc>
                <a:spcPct val="115000"/>
              </a:lnSpc>
              <a:spcBef>
                <a:spcPts val="0"/>
              </a:spcBef>
              <a:spcAft>
                <a:spcPts val="0"/>
              </a:spcAft>
              <a:buClr>
                <a:srgbClr val="000000"/>
              </a:buClr>
              <a:buSzPts val="3425"/>
              <a:buFont typeface="Arial"/>
              <a:buChar char="•"/>
            </a:pPr>
            <a:r>
              <a:rPr b="0" i="0" lang="en-US" sz="3425" u="none" cap="none" strike="noStrike">
                <a:solidFill>
                  <a:srgbClr val="000000"/>
                </a:solidFill>
                <a:latin typeface="Open Sans"/>
                <a:ea typeface="Open Sans"/>
                <a:cs typeface="Open Sans"/>
                <a:sym typeface="Open Sans"/>
              </a:rPr>
              <a:t>How do we produce valid and useful knowledge about the social world? </a:t>
            </a:r>
            <a:endParaRPr b="0" i="0" sz="13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425"/>
              <a:buFont typeface="Arial"/>
              <a:buNone/>
            </a:pPr>
            <a:r>
              <a:t/>
            </a:r>
            <a:endParaRPr b="0" i="0" sz="3425" u="none" cap="none" strike="noStrike">
              <a:solidFill>
                <a:srgbClr val="000000"/>
              </a:solidFill>
              <a:latin typeface="Open Sans"/>
              <a:ea typeface="Open Sans"/>
              <a:cs typeface="Open Sans"/>
              <a:sym typeface="Open Sans"/>
            </a:endParaRPr>
          </a:p>
          <a:p>
            <a:pPr indent="-374243" lvl="1" marL="761185" marR="0" rtl="0" algn="l">
              <a:lnSpc>
                <a:spcPct val="115000"/>
              </a:lnSpc>
              <a:spcBef>
                <a:spcPts val="0"/>
              </a:spcBef>
              <a:spcAft>
                <a:spcPts val="0"/>
              </a:spcAft>
              <a:buClr>
                <a:srgbClr val="000000"/>
              </a:buClr>
              <a:buSzPts val="3425"/>
              <a:buFont typeface="Arial"/>
              <a:buChar char="•"/>
            </a:pPr>
            <a:r>
              <a:rPr b="0" i="0" lang="en-US" sz="3425" u="none" cap="none" strike="noStrike">
                <a:solidFill>
                  <a:srgbClr val="000000"/>
                </a:solidFill>
                <a:latin typeface="Open Sans"/>
                <a:ea typeface="Open Sans"/>
                <a:cs typeface="Open Sans"/>
                <a:sym typeface="Open Sans"/>
              </a:rPr>
              <a:t>Under what social and political conditions is knowledge produced? </a:t>
            </a:r>
            <a:endParaRPr b="0" i="0" sz="13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425"/>
              <a:buFont typeface="Arial"/>
              <a:buNone/>
            </a:pPr>
            <a:r>
              <a:t/>
            </a:r>
            <a:endParaRPr b="0" i="0" sz="3425" u="none" cap="none" strike="noStrike">
              <a:solidFill>
                <a:srgbClr val="000000"/>
              </a:solidFill>
              <a:latin typeface="Open Sans"/>
              <a:ea typeface="Open Sans"/>
              <a:cs typeface="Open Sans"/>
              <a:sym typeface="Open Sans"/>
            </a:endParaRPr>
          </a:p>
          <a:p>
            <a:pPr indent="-374243" lvl="1" marL="761185" marR="0" rtl="0" algn="l">
              <a:lnSpc>
                <a:spcPct val="115000"/>
              </a:lnSpc>
              <a:spcBef>
                <a:spcPts val="0"/>
              </a:spcBef>
              <a:spcAft>
                <a:spcPts val="0"/>
              </a:spcAft>
              <a:buClr>
                <a:srgbClr val="000000"/>
              </a:buClr>
              <a:buSzPts val="3425"/>
              <a:buFont typeface="Arial"/>
              <a:buChar char="•"/>
            </a:pPr>
            <a:r>
              <a:rPr b="0" i="0" lang="en-US" sz="3425" u="none" cap="none" strike="noStrike">
                <a:solidFill>
                  <a:srgbClr val="000000"/>
                </a:solidFill>
                <a:latin typeface="Open Sans"/>
                <a:ea typeface="Open Sans"/>
                <a:cs typeface="Open Sans"/>
                <a:sym typeface="Open Sans"/>
              </a:rPr>
              <a:t>What is the relationship of the knowledge producer to the worlds they make claims about? </a:t>
            </a:r>
            <a:endParaRPr b="0" i="0" sz="13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425"/>
              <a:buFont typeface="Arial"/>
              <a:buNone/>
            </a:pPr>
            <a:r>
              <a:t/>
            </a:r>
            <a:endParaRPr b="0" i="0" sz="3425" u="none" cap="none" strike="noStrike">
              <a:solidFill>
                <a:srgbClr val="000000"/>
              </a:solidFill>
              <a:latin typeface="Open Sans"/>
              <a:ea typeface="Open Sans"/>
              <a:cs typeface="Open Sans"/>
              <a:sym typeface="Open Sans"/>
            </a:endParaRPr>
          </a:p>
          <a:p>
            <a:pPr indent="-374243" lvl="1" marL="761185" marR="0" rtl="0" algn="l">
              <a:lnSpc>
                <a:spcPct val="115000"/>
              </a:lnSpc>
              <a:spcBef>
                <a:spcPts val="0"/>
              </a:spcBef>
              <a:spcAft>
                <a:spcPts val="0"/>
              </a:spcAft>
              <a:buClr>
                <a:srgbClr val="000000"/>
              </a:buClr>
              <a:buSzPts val="3425"/>
              <a:buFont typeface="Arial"/>
              <a:buChar char="•"/>
            </a:pPr>
            <a:r>
              <a:rPr b="0" i="0" lang="en-US" sz="3425" u="none" cap="none" strike="noStrike">
                <a:solidFill>
                  <a:srgbClr val="000000"/>
                </a:solidFill>
                <a:latin typeface="Open Sans"/>
                <a:ea typeface="Open Sans"/>
                <a:cs typeface="Open Sans"/>
                <a:sym typeface="Open Sans"/>
              </a:rPr>
              <a:t>Why do we do research? What are our responsibilities?</a:t>
            </a:r>
            <a:endParaRPr b="0" i="0" sz="1300" u="none" cap="none" strike="noStrike">
              <a:solidFill>
                <a:srgbClr val="000000"/>
              </a:solidFill>
              <a:latin typeface="Arial"/>
              <a:ea typeface="Arial"/>
              <a:cs typeface="Arial"/>
              <a:sym typeface="Arial"/>
            </a:endParaRPr>
          </a:p>
        </p:txBody>
      </p:sp>
      <p:grpSp>
        <p:nvGrpSpPr>
          <p:cNvPr id="105" name="Google Shape;105;p4"/>
          <p:cNvGrpSpPr/>
          <p:nvPr/>
        </p:nvGrpSpPr>
        <p:grpSpPr>
          <a:xfrm>
            <a:off x="12610802" y="241094"/>
            <a:ext cx="4732024" cy="9660156"/>
            <a:chOff x="0" y="-38100"/>
            <a:chExt cx="1246294" cy="2544238"/>
          </a:xfrm>
        </p:grpSpPr>
        <p:sp>
          <p:nvSpPr>
            <p:cNvPr id="106" name="Google Shape;106;p4"/>
            <p:cNvSpPr/>
            <p:nvPr/>
          </p:nvSpPr>
          <p:spPr>
            <a:xfrm>
              <a:off x="0" y="0"/>
              <a:ext cx="1246294" cy="2506138"/>
            </a:xfrm>
            <a:custGeom>
              <a:rect b="b" l="l" r="r" t="t"/>
              <a:pathLst>
                <a:path extrusionOk="0" h="2506138" w="1246294">
                  <a:moveTo>
                    <a:pt x="0" y="0"/>
                  </a:moveTo>
                  <a:lnTo>
                    <a:pt x="1246294" y="0"/>
                  </a:lnTo>
                  <a:lnTo>
                    <a:pt x="1246294" y="2506138"/>
                  </a:lnTo>
                  <a:lnTo>
                    <a:pt x="0" y="2506138"/>
                  </a:lnTo>
                  <a:close/>
                </a:path>
              </a:pathLst>
            </a:custGeom>
            <a:solidFill>
              <a:srgbClr val="7E1D92"/>
            </a:solidFill>
            <a:ln>
              <a:noFill/>
            </a:ln>
          </p:spPr>
        </p:sp>
        <p:sp>
          <p:nvSpPr>
            <p:cNvPr id="107" name="Google Shape;107;p4"/>
            <p:cNvSpPr txBox="1"/>
            <p:nvPr/>
          </p:nvSpPr>
          <p:spPr>
            <a:xfrm>
              <a:off x="0" y="-38100"/>
              <a:ext cx="812800" cy="8509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08" name="Google Shape;108;p4"/>
          <p:cNvSpPr txBox="1"/>
          <p:nvPr/>
        </p:nvSpPr>
        <p:spPr>
          <a:xfrm>
            <a:off x="442378" y="719766"/>
            <a:ext cx="11755200" cy="1277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8300"/>
              <a:buFont typeface="Arial"/>
              <a:buNone/>
            </a:pPr>
            <a:r>
              <a:rPr b="0" i="0" lang="en-US" sz="8300" u="none" cap="none" strike="noStrike">
                <a:solidFill>
                  <a:srgbClr val="000000"/>
                </a:solidFill>
                <a:latin typeface="Open Sans"/>
                <a:ea typeface="Open Sans"/>
                <a:cs typeface="Open Sans"/>
                <a:sym typeface="Open Sans"/>
              </a:rPr>
              <a:t>some key questions:</a:t>
            </a:r>
            <a:endParaRPr b="0" i="0" sz="1400" u="none" cap="none" strike="noStrike">
              <a:solidFill>
                <a:srgbClr val="000000"/>
              </a:solidFill>
              <a:latin typeface="Arial"/>
              <a:ea typeface="Arial"/>
              <a:cs typeface="Arial"/>
              <a:sym typeface="Arial"/>
            </a:endParaRPr>
          </a:p>
        </p:txBody>
      </p:sp>
      <p:sp>
        <p:nvSpPr>
          <p:cNvPr id="109" name="Google Shape;109;p4"/>
          <p:cNvSpPr txBox="1"/>
          <p:nvPr/>
        </p:nvSpPr>
        <p:spPr>
          <a:xfrm>
            <a:off x="12888622" y="545791"/>
            <a:ext cx="4176300" cy="8648100"/>
          </a:xfrm>
          <a:prstGeom prst="rect">
            <a:avLst/>
          </a:prstGeom>
          <a:noFill/>
          <a:ln>
            <a:noFill/>
          </a:ln>
        </p:spPr>
        <p:txBody>
          <a:bodyPr anchorCtr="0" anchor="t" bIns="0" lIns="0" spcFirstLastPara="1" rIns="0" wrap="square" tIns="0">
            <a:spAutoFit/>
          </a:bodyPr>
          <a:lstStyle/>
          <a:p>
            <a:pPr indent="0" lvl="0" marL="0" marR="0" rtl="0" algn="l">
              <a:lnSpc>
                <a:spcPct val="274166"/>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0" lvl="0" marL="0" marR="0" rtl="0" algn="l">
              <a:lnSpc>
                <a:spcPct val="140000"/>
              </a:lnSpc>
              <a:spcBef>
                <a:spcPts val="0"/>
              </a:spcBef>
              <a:spcAft>
                <a:spcPts val="0"/>
              </a:spcAft>
              <a:buClr>
                <a:srgbClr val="000000"/>
              </a:buClr>
              <a:buSzPts val="3125"/>
              <a:buFont typeface="Arial"/>
              <a:buNone/>
            </a:pPr>
            <a:r>
              <a:rPr b="0" i="0" lang="en-US" sz="3125" u="none" cap="none" strike="noStrike">
                <a:solidFill>
                  <a:srgbClr val="FEFFE9"/>
                </a:solidFill>
                <a:latin typeface="Open Sans"/>
                <a:ea typeface="Open Sans"/>
                <a:cs typeface="Open Sans"/>
                <a:sym typeface="Open Sans"/>
              </a:rPr>
              <a:t>These questions are not settled! But thinking about them will help you to develop your own research and to evaluate the research of others!</a:t>
            </a:r>
            <a:endParaRPr b="0" i="0" sz="1000" u="none" cap="none" strike="noStrike">
              <a:solidFill>
                <a:srgbClr val="000000"/>
              </a:solidFill>
              <a:latin typeface="Arial"/>
              <a:ea typeface="Arial"/>
              <a:cs typeface="Arial"/>
              <a:sym typeface="Arial"/>
            </a:endParaRPr>
          </a:p>
          <a:p>
            <a:pPr indent="0" lvl="0" marL="0" marR="0" rtl="0" algn="l">
              <a:lnSpc>
                <a:spcPct val="140000"/>
              </a:lnSpc>
              <a:spcBef>
                <a:spcPts val="0"/>
              </a:spcBef>
              <a:spcAft>
                <a:spcPts val="0"/>
              </a:spcAft>
              <a:buClr>
                <a:srgbClr val="000000"/>
              </a:buClr>
              <a:buSzPts val="3125"/>
              <a:buFont typeface="Arial"/>
              <a:buNone/>
            </a:pPr>
            <a:r>
              <a:t/>
            </a:r>
            <a:endParaRPr b="0" i="0" sz="3125" u="none" cap="none" strike="noStrike">
              <a:solidFill>
                <a:srgbClr val="FEFFE9"/>
              </a:solidFill>
              <a:latin typeface="Open Sans"/>
              <a:ea typeface="Open Sans"/>
              <a:cs typeface="Open Sans"/>
              <a:sym typeface="Open Sans"/>
            </a:endParaRPr>
          </a:p>
          <a:p>
            <a:pPr indent="0" lvl="0" marL="0" marR="0" rtl="0" algn="l">
              <a:lnSpc>
                <a:spcPct val="140000"/>
              </a:lnSpc>
              <a:spcBef>
                <a:spcPts val="0"/>
              </a:spcBef>
              <a:spcAft>
                <a:spcPts val="0"/>
              </a:spcAft>
              <a:buClr>
                <a:srgbClr val="000000"/>
              </a:buClr>
              <a:buSzPts val="3125"/>
              <a:buFont typeface="Arial"/>
              <a:buNone/>
            </a:pPr>
            <a:r>
              <a:rPr b="0" i="0" lang="en-US" sz="3125" u="none" cap="none" strike="noStrike">
                <a:solidFill>
                  <a:srgbClr val="FEFFE9"/>
                </a:solidFill>
                <a:latin typeface="Open Sans"/>
                <a:ea typeface="Open Sans"/>
                <a:cs typeface="Open Sans"/>
                <a:sym typeface="Open Sans"/>
              </a:rPr>
              <a:t>In this module: read critically and inquisitively</a:t>
            </a:r>
            <a:endParaRPr b="0" i="0" sz="10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0" st="0"/>
                                            </p:txEl>
                                          </p:spTgt>
                                        </p:tgtEl>
                                        <p:attrNameLst>
                                          <p:attrName>style.visibility</p:attrName>
                                        </p:attrNameLst>
                                      </p:cBhvr>
                                      <p:to>
                                        <p:strVal val="visible"/>
                                      </p:to>
                                    </p:set>
                                    <p:animEffect filter="fade" transition="in">
                                      <p:cBhvr>
                                        <p:cTn dur="1000"/>
                                        <p:tgtEl>
                                          <p:spTgt spid="10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1" st="1"/>
                                            </p:txEl>
                                          </p:spTgt>
                                        </p:tgtEl>
                                        <p:attrNameLst>
                                          <p:attrName>style.visibility</p:attrName>
                                        </p:attrNameLst>
                                      </p:cBhvr>
                                      <p:to>
                                        <p:strVal val="visible"/>
                                      </p:to>
                                    </p:set>
                                    <p:animEffect filter="fade" transition="in">
                                      <p:cBhvr>
                                        <p:cTn dur="1000"/>
                                        <p:tgtEl>
                                          <p:spTgt spid="10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2" st="2"/>
                                            </p:txEl>
                                          </p:spTgt>
                                        </p:tgtEl>
                                        <p:attrNameLst>
                                          <p:attrName>style.visibility</p:attrName>
                                        </p:attrNameLst>
                                      </p:cBhvr>
                                      <p:to>
                                        <p:strVal val="visible"/>
                                      </p:to>
                                    </p:set>
                                    <p:animEffect filter="fade" transition="in">
                                      <p:cBhvr>
                                        <p:cTn dur="1000"/>
                                        <p:tgtEl>
                                          <p:spTgt spid="10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3" st="3"/>
                                            </p:txEl>
                                          </p:spTgt>
                                        </p:tgtEl>
                                        <p:attrNameLst>
                                          <p:attrName>style.visibility</p:attrName>
                                        </p:attrNameLst>
                                      </p:cBhvr>
                                      <p:to>
                                        <p:strVal val="visible"/>
                                      </p:to>
                                    </p:set>
                                    <p:animEffect filter="fade" transition="in">
                                      <p:cBhvr>
                                        <p:cTn dur="1000"/>
                                        <p:tgtEl>
                                          <p:spTgt spid="10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4" st="4"/>
                                            </p:txEl>
                                          </p:spTgt>
                                        </p:tgtEl>
                                        <p:attrNameLst>
                                          <p:attrName>style.visibility</p:attrName>
                                        </p:attrNameLst>
                                      </p:cBhvr>
                                      <p:to>
                                        <p:strVal val="visible"/>
                                      </p:to>
                                    </p:set>
                                    <p:animEffect filter="fade" transition="in">
                                      <p:cBhvr>
                                        <p:cTn dur="1000"/>
                                        <p:tgtEl>
                                          <p:spTgt spid="10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5" st="5"/>
                                            </p:txEl>
                                          </p:spTgt>
                                        </p:tgtEl>
                                        <p:attrNameLst>
                                          <p:attrName>style.visibility</p:attrName>
                                        </p:attrNameLst>
                                      </p:cBhvr>
                                      <p:to>
                                        <p:strVal val="visible"/>
                                      </p:to>
                                    </p:set>
                                    <p:animEffect filter="fade" transition="in">
                                      <p:cBhvr>
                                        <p:cTn dur="1000"/>
                                        <p:tgtEl>
                                          <p:spTgt spid="10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6" st="6"/>
                                            </p:txEl>
                                          </p:spTgt>
                                        </p:tgtEl>
                                        <p:attrNameLst>
                                          <p:attrName>style.visibility</p:attrName>
                                        </p:attrNameLst>
                                      </p:cBhvr>
                                      <p:to>
                                        <p:strVal val="visible"/>
                                      </p:to>
                                    </p:set>
                                    <p:animEffect filter="fade" transition="in">
                                      <p:cBhvr>
                                        <p:cTn dur="1000"/>
                                        <p:tgtEl>
                                          <p:spTgt spid="10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7" st="7"/>
                                            </p:txEl>
                                          </p:spTgt>
                                        </p:tgtEl>
                                        <p:attrNameLst>
                                          <p:attrName>style.visibility</p:attrName>
                                        </p:attrNameLst>
                                      </p:cBhvr>
                                      <p:to>
                                        <p:strVal val="visible"/>
                                      </p:to>
                                    </p:set>
                                    <p:animEffect filter="fade" transition="in">
                                      <p:cBhvr>
                                        <p:cTn dur="1000"/>
                                        <p:tgtEl>
                                          <p:spTgt spid="10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E9"/>
        </a:solidFill>
      </p:bgPr>
    </p:bg>
    <p:spTree>
      <p:nvGrpSpPr>
        <p:cNvPr id="113" name="Shape 113"/>
        <p:cNvGrpSpPr/>
        <p:nvPr/>
      </p:nvGrpSpPr>
      <p:grpSpPr>
        <a:xfrm>
          <a:off x="0" y="0"/>
          <a:ext cx="0" cy="0"/>
          <a:chOff x="0" y="0"/>
          <a:chExt cx="0" cy="0"/>
        </a:xfrm>
      </p:grpSpPr>
      <p:sp>
        <p:nvSpPr>
          <p:cNvPr id="114" name="Google Shape;114;p5"/>
          <p:cNvSpPr txBox="1"/>
          <p:nvPr/>
        </p:nvSpPr>
        <p:spPr>
          <a:xfrm>
            <a:off x="797244" y="857250"/>
            <a:ext cx="10191635" cy="151003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8800"/>
              <a:buFont typeface="Arial"/>
              <a:buNone/>
            </a:pPr>
            <a:r>
              <a:rPr b="0" i="0" lang="en-US" sz="8800" u="none" cap="none" strike="noStrike">
                <a:solidFill>
                  <a:srgbClr val="000000"/>
                </a:solidFill>
                <a:latin typeface="Open Sans"/>
                <a:ea typeface="Open Sans"/>
                <a:cs typeface="Open Sans"/>
                <a:sym typeface="Open Sans"/>
              </a:rPr>
              <a:t>Introductions</a:t>
            </a:r>
            <a:endParaRPr b="0" i="0" sz="1400" u="none" cap="none" strike="noStrike">
              <a:solidFill>
                <a:srgbClr val="000000"/>
              </a:solidFill>
              <a:latin typeface="Arial"/>
              <a:ea typeface="Arial"/>
              <a:cs typeface="Arial"/>
              <a:sym typeface="Arial"/>
            </a:endParaRPr>
          </a:p>
        </p:txBody>
      </p:sp>
      <p:sp>
        <p:nvSpPr>
          <p:cNvPr id="115" name="Google Shape;115;p5"/>
          <p:cNvSpPr txBox="1"/>
          <p:nvPr/>
        </p:nvSpPr>
        <p:spPr>
          <a:xfrm>
            <a:off x="1568769" y="4098295"/>
            <a:ext cx="13607409" cy="3710939"/>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4400"/>
              <a:buFont typeface="Arial"/>
              <a:buNone/>
            </a:pPr>
            <a:r>
              <a:rPr b="0" i="0" lang="en-US" sz="4400" u="none" cap="none" strike="noStrike">
                <a:solidFill>
                  <a:srgbClr val="000000"/>
                </a:solidFill>
                <a:latin typeface="Open Sans"/>
                <a:ea typeface="Open Sans"/>
                <a:cs typeface="Open Sans"/>
                <a:sym typeface="Open Sans"/>
              </a:rPr>
              <a:t>Tell us your name, your programme and something interesting about you...</a:t>
            </a:r>
            <a:endParaRPr b="0" i="0" sz="1400" u="none" cap="none" strike="noStrike">
              <a:solidFill>
                <a:srgbClr val="000000"/>
              </a:solidFill>
              <a:latin typeface="Arial"/>
              <a:ea typeface="Arial"/>
              <a:cs typeface="Arial"/>
              <a:sym typeface="Arial"/>
            </a:endParaRPr>
          </a:p>
          <a:p>
            <a:pPr indent="0" lvl="0" marL="0" marR="0" rtl="0" algn="l">
              <a:lnSpc>
                <a:spcPct val="140000"/>
              </a:lnSpc>
              <a:spcBef>
                <a:spcPts val="0"/>
              </a:spcBef>
              <a:spcAft>
                <a:spcPts val="0"/>
              </a:spcAft>
              <a:buClr>
                <a:srgbClr val="000000"/>
              </a:buClr>
              <a:buSzPts val="4400"/>
              <a:buFont typeface="Arial"/>
              <a:buNone/>
            </a:pPr>
            <a:r>
              <a:t/>
            </a:r>
            <a:endParaRPr b="0" i="0" sz="4400" u="none" cap="none" strike="noStrike">
              <a:solidFill>
                <a:srgbClr val="000000"/>
              </a:solidFill>
              <a:latin typeface="Open Sans"/>
              <a:ea typeface="Open Sans"/>
              <a:cs typeface="Open Sans"/>
              <a:sym typeface="Open Sans"/>
            </a:endParaRPr>
          </a:p>
          <a:p>
            <a:pPr indent="0" lvl="0" marL="0" marR="0" rtl="0" algn="l">
              <a:lnSpc>
                <a:spcPct val="140000"/>
              </a:lnSpc>
              <a:spcBef>
                <a:spcPts val="0"/>
              </a:spcBef>
              <a:spcAft>
                <a:spcPts val="0"/>
              </a:spcAft>
              <a:buClr>
                <a:srgbClr val="000000"/>
              </a:buClr>
              <a:buSzPts val="4400"/>
              <a:buFont typeface="Arial"/>
              <a:buNone/>
            </a:pPr>
            <a:r>
              <a:t/>
            </a:r>
            <a:endParaRPr b="0" i="0" sz="4400" u="none" cap="none" strike="noStrike">
              <a:solidFill>
                <a:srgbClr val="000000"/>
              </a:solidFill>
              <a:latin typeface="Open Sans"/>
              <a:ea typeface="Open Sans"/>
              <a:cs typeface="Open Sans"/>
              <a:sym typeface="Open Sans"/>
            </a:endParaRPr>
          </a:p>
          <a:p>
            <a:pPr indent="0" lvl="0" marL="0" marR="0" rtl="0" algn="l">
              <a:lnSpc>
                <a:spcPct val="108181"/>
              </a:lnSpc>
              <a:spcBef>
                <a:spcPts val="0"/>
              </a:spcBef>
              <a:spcAft>
                <a:spcPts val="0"/>
              </a:spcAft>
              <a:buClr>
                <a:srgbClr val="000000"/>
              </a:buClr>
              <a:buSzPts val="4400"/>
              <a:buFont typeface="Arial"/>
              <a:buNone/>
            </a:pPr>
            <a:r>
              <a:t/>
            </a:r>
            <a:endParaRPr b="0" i="0" sz="4400" u="none" cap="none" strike="noStrike">
              <a:solidFill>
                <a:srgbClr val="000000"/>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E9"/>
        </a:solidFill>
      </p:bgPr>
    </p:bg>
    <p:spTree>
      <p:nvGrpSpPr>
        <p:cNvPr id="119" name="Shape 119"/>
        <p:cNvGrpSpPr/>
        <p:nvPr/>
      </p:nvGrpSpPr>
      <p:grpSpPr>
        <a:xfrm>
          <a:off x="0" y="0"/>
          <a:ext cx="0" cy="0"/>
          <a:chOff x="0" y="0"/>
          <a:chExt cx="0" cy="0"/>
        </a:xfrm>
      </p:grpSpPr>
      <p:pic>
        <p:nvPicPr>
          <p:cNvPr id="120" name="Google Shape;120;p6"/>
          <p:cNvPicPr preferRelativeResize="0"/>
          <p:nvPr/>
        </p:nvPicPr>
        <p:blipFill rotWithShape="1">
          <a:blip r:embed="rId3">
            <a:alphaModFix/>
          </a:blip>
          <a:srcRect b="0" l="0" r="0" t="0"/>
          <a:stretch/>
        </p:blipFill>
        <p:spPr>
          <a:xfrm>
            <a:off x="9965579" y="0"/>
            <a:ext cx="9467850" cy="10287000"/>
          </a:xfrm>
          <a:prstGeom prst="rect">
            <a:avLst/>
          </a:prstGeom>
          <a:noFill/>
          <a:ln>
            <a:noFill/>
          </a:ln>
        </p:spPr>
      </p:pic>
      <p:pic>
        <p:nvPicPr>
          <p:cNvPr id="121" name="Google Shape;121;p6"/>
          <p:cNvPicPr preferRelativeResize="0"/>
          <p:nvPr/>
        </p:nvPicPr>
        <p:blipFill rotWithShape="1">
          <a:blip r:embed="rId4">
            <a:alphaModFix/>
          </a:blip>
          <a:srcRect b="0" l="0" r="4363" t="49051"/>
          <a:stretch/>
        </p:blipFill>
        <p:spPr>
          <a:xfrm>
            <a:off x="362438" y="1028700"/>
            <a:ext cx="15540140" cy="1695201"/>
          </a:xfrm>
          <a:prstGeom prst="rect">
            <a:avLst/>
          </a:prstGeom>
          <a:noFill/>
          <a:ln>
            <a:noFill/>
          </a:ln>
        </p:spPr>
      </p:pic>
      <p:sp>
        <p:nvSpPr>
          <p:cNvPr id="122" name="Google Shape;122;p6"/>
          <p:cNvSpPr txBox="1"/>
          <p:nvPr/>
        </p:nvSpPr>
        <p:spPr>
          <a:xfrm>
            <a:off x="851072" y="4510392"/>
            <a:ext cx="9834900" cy="55392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2879"/>
              <a:buFont typeface="Arial"/>
              <a:buNone/>
            </a:pPr>
            <a:r>
              <a:rPr b="0" i="0" lang="en-US" sz="2879" u="none" cap="none" strike="noStrike">
                <a:solidFill>
                  <a:srgbClr val="000000"/>
                </a:solidFill>
                <a:latin typeface="Open Sans"/>
                <a:ea typeface="Open Sans"/>
                <a:cs typeface="Open Sans"/>
                <a:sym typeface="Open Sans"/>
              </a:rPr>
              <a:t>Related to these questions is another set of questions, that we need to examine in historical context:</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879"/>
              <a:buFont typeface="Arial"/>
              <a:buNone/>
            </a:pPr>
            <a:r>
              <a:t/>
            </a:r>
            <a:endParaRPr b="0" i="0" sz="2879" u="none" cap="none" strike="noStrike">
              <a:solidFill>
                <a:srgbClr val="000000"/>
              </a:solidFill>
              <a:latin typeface="Open Sans"/>
              <a:ea typeface="Open Sans"/>
              <a:cs typeface="Open Sans"/>
              <a:sym typeface="Open Sans"/>
            </a:endParaRPr>
          </a:p>
          <a:p>
            <a:pPr indent="-310849" lvl="1" marL="621698" marR="0" rtl="0" algn="l">
              <a:lnSpc>
                <a:spcPct val="115000"/>
              </a:lnSpc>
              <a:spcBef>
                <a:spcPts val="0"/>
              </a:spcBef>
              <a:spcAft>
                <a:spcPts val="0"/>
              </a:spcAft>
              <a:buClr>
                <a:srgbClr val="000000"/>
              </a:buClr>
              <a:buSzPts val="2879"/>
              <a:buFont typeface="Arial"/>
              <a:buChar char="•"/>
            </a:pPr>
            <a:r>
              <a:rPr b="0" i="0" lang="en-US" sz="2879" u="none" cap="none" strike="noStrike">
                <a:solidFill>
                  <a:srgbClr val="000000"/>
                </a:solidFill>
                <a:latin typeface="Open Sans"/>
                <a:ea typeface="Open Sans"/>
                <a:cs typeface="Open Sans"/>
                <a:sym typeface="Open Sans"/>
              </a:rPr>
              <a:t>How is knowledge recognised as knowledge (institutionally, politically etc)?</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879"/>
              <a:buFont typeface="Arial"/>
              <a:buNone/>
            </a:pPr>
            <a:r>
              <a:t/>
            </a:r>
            <a:endParaRPr b="0" i="0" sz="2879" u="none" cap="none" strike="noStrike">
              <a:solidFill>
                <a:srgbClr val="000000"/>
              </a:solidFill>
              <a:latin typeface="Open Sans"/>
              <a:ea typeface="Open Sans"/>
              <a:cs typeface="Open Sans"/>
              <a:sym typeface="Open Sans"/>
            </a:endParaRPr>
          </a:p>
          <a:p>
            <a:pPr indent="-310849" lvl="1" marL="621698" marR="0" rtl="0" algn="l">
              <a:lnSpc>
                <a:spcPct val="115000"/>
              </a:lnSpc>
              <a:spcBef>
                <a:spcPts val="0"/>
              </a:spcBef>
              <a:spcAft>
                <a:spcPts val="0"/>
              </a:spcAft>
              <a:buClr>
                <a:srgbClr val="000000"/>
              </a:buClr>
              <a:buSzPts val="2879"/>
              <a:buFont typeface="Arial"/>
              <a:buChar char="•"/>
            </a:pPr>
            <a:r>
              <a:rPr b="0" i="0" lang="en-US" sz="2879" u="none" cap="none" strike="noStrike">
                <a:solidFill>
                  <a:srgbClr val="000000"/>
                </a:solidFill>
                <a:latin typeface="Open Sans"/>
                <a:ea typeface="Open Sans"/>
                <a:cs typeface="Open Sans"/>
                <a:sym typeface="Open Sans"/>
              </a:rPr>
              <a:t>Where is knowledge seen to be located (in which bodies and spaces)?</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879"/>
              <a:buFont typeface="Arial"/>
              <a:buNone/>
            </a:pPr>
            <a:r>
              <a:t/>
            </a:r>
            <a:endParaRPr b="0" i="0" sz="2879" u="none" cap="none" strike="noStrike">
              <a:solidFill>
                <a:srgbClr val="000000"/>
              </a:solidFill>
              <a:latin typeface="Open Sans"/>
              <a:ea typeface="Open Sans"/>
              <a:cs typeface="Open Sans"/>
              <a:sym typeface="Open Sans"/>
            </a:endParaRPr>
          </a:p>
          <a:p>
            <a:pPr indent="-310849" lvl="1" marL="621698" marR="0" rtl="0" algn="l">
              <a:lnSpc>
                <a:spcPct val="115000"/>
              </a:lnSpc>
              <a:spcBef>
                <a:spcPts val="0"/>
              </a:spcBef>
              <a:spcAft>
                <a:spcPts val="0"/>
              </a:spcAft>
              <a:buClr>
                <a:srgbClr val="000000"/>
              </a:buClr>
              <a:buSzPts val="2879"/>
              <a:buFont typeface="Arial"/>
              <a:buChar char="•"/>
            </a:pPr>
            <a:r>
              <a:rPr b="0" i="0" lang="en-US" sz="2879" u="none" cap="none" strike="noStrike">
                <a:solidFill>
                  <a:srgbClr val="000000"/>
                </a:solidFill>
                <a:latin typeface="Open Sans"/>
                <a:ea typeface="Open Sans"/>
                <a:cs typeface="Open Sans"/>
                <a:sym typeface="Open Sans"/>
              </a:rPr>
              <a:t>Whose knowledge counts?</a:t>
            </a:r>
            <a:endParaRPr b="0" i="0" sz="1400" u="none" cap="none" strike="noStrike">
              <a:solidFill>
                <a:srgbClr val="000000"/>
              </a:solidFill>
              <a:latin typeface="Arial"/>
              <a:ea typeface="Arial"/>
              <a:cs typeface="Arial"/>
              <a:sym typeface="Arial"/>
            </a:endParaRPr>
          </a:p>
          <a:p>
            <a:pPr indent="0" lvl="0" marL="0" marR="0" rtl="0" algn="l">
              <a:lnSpc>
                <a:spcPct val="142202"/>
              </a:lnSpc>
              <a:spcBef>
                <a:spcPts val="0"/>
              </a:spcBef>
              <a:spcAft>
                <a:spcPts val="0"/>
              </a:spcAft>
              <a:buClr>
                <a:srgbClr val="000000"/>
              </a:buClr>
              <a:buSzPts val="2879"/>
              <a:buFont typeface="Arial"/>
              <a:buNone/>
            </a:pPr>
            <a:r>
              <a:t/>
            </a:r>
            <a:endParaRPr b="0" i="0" sz="2879" u="none" cap="none" strike="noStrike">
              <a:solidFill>
                <a:srgbClr val="000000"/>
              </a:solidFill>
              <a:latin typeface="Open Sans"/>
              <a:ea typeface="Open Sans"/>
              <a:cs typeface="Open Sans"/>
              <a:sym typeface="Open Sans"/>
            </a:endParaRPr>
          </a:p>
        </p:txBody>
      </p:sp>
      <p:sp>
        <p:nvSpPr>
          <p:cNvPr id="123" name="Google Shape;123;p6"/>
          <p:cNvSpPr txBox="1"/>
          <p:nvPr/>
        </p:nvSpPr>
        <p:spPr>
          <a:xfrm>
            <a:off x="608935" y="374707"/>
            <a:ext cx="12933279" cy="9124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5325"/>
              <a:buFont typeface="Arial"/>
              <a:buNone/>
            </a:pPr>
            <a:r>
              <a:rPr b="1" i="0" lang="en-US" sz="5325" u="none" cap="none" strike="noStrike">
                <a:solidFill>
                  <a:srgbClr val="000000"/>
                </a:solidFill>
                <a:latin typeface="Open Sans"/>
                <a:ea typeface="Open Sans"/>
                <a:cs typeface="Open Sans"/>
                <a:sym typeface="Open Sans"/>
              </a:rPr>
              <a:t>Epistemology</a:t>
            </a:r>
            <a:endParaRPr b="0" i="0" sz="1400" u="none" cap="none" strike="noStrike">
              <a:solidFill>
                <a:srgbClr val="000000"/>
              </a:solidFill>
              <a:latin typeface="Arial"/>
              <a:ea typeface="Arial"/>
              <a:cs typeface="Arial"/>
              <a:sym typeface="Arial"/>
            </a:endParaRPr>
          </a:p>
        </p:txBody>
      </p:sp>
      <p:sp>
        <p:nvSpPr>
          <p:cNvPr id="124" name="Google Shape;124;p6"/>
          <p:cNvSpPr txBox="1"/>
          <p:nvPr/>
        </p:nvSpPr>
        <p:spPr>
          <a:xfrm>
            <a:off x="542461" y="3075309"/>
            <a:ext cx="8601600" cy="10341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3125"/>
              <a:buFont typeface="Arial"/>
              <a:buNone/>
            </a:pPr>
            <a:r>
              <a:rPr b="1" i="0" lang="en-US" sz="3125" u="none" cap="none" strike="noStrike">
                <a:solidFill>
                  <a:srgbClr val="000000"/>
                </a:solidFill>
                <a:latin typeface="Open Sans"/>
                <a:ea typeface="Open Sans"/>
                <a:cs typeface="Open Sans"/>
                <a:sym typeface="Open Sans"/>
              </a:rPr>
              <a:t>What do we know? How do we know what we know? How is knowledge justified?</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0" st="0"/>
                                            </p:txEl>
                                          </p:spTgt>
                                        </p:tgtEl>
                                        <p:attrNameLst>
                                          <p:attrName>style.visibility</p:attrName>
                                        </p:attrNameLst>
                                      </p:cBhvr>
                                      <p:to>
                                        <p:strVal val="visible"/>
                                      </p:to>
                                    </p:set>
                                    <p:animEffect filter="fade" transition="in">
                                      <p:cBhvr>
                                        <p:cTn dur="1000"/>
                                        <p:tgtEl>
                                          <p:spTgt spid="12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1" st="1"/>
                                            </p:txEl>
                                          </p:spTgt>
                                        </p:tgtEl>
                                        <p:attrNameLst>
                                          <p:attrName>style.visibility</p:attrName>
                                        </p:attrNameLst>
                                      </p:cBhvr>
                                      <p:to>
                                        <p:strVal val="visible"/>
                                      </p:to>
                                    </p:set>
                                    <p:animEffect filter="fade" transition="in">
                                      <p:cBhvr>
                                        <p:cTn dur="1000"/>
                                        <p:tgtEl>
                                          <p:spTgt spid="12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2" st="2"/>
                                            </p:txEl>
                                          </p:spTgt>
                                        </p:tgtEl>
                                        <p:attrNameLst>
                                          <p:attrName>style.visibility</p:attrName>
                                        </p:attrNameLst>
                                      </p:cBhvr>
                                      <p:to>
                                        <p:strVal val="visible"/>
                                      </p:to>
                                    </p:set>
                                    <p:animEffect filter="fade" transition="in">
                                      <p:cBhvr>
                                        <p:cTn dur="1000"/>
                                        <p:tgtEl>
                                          <p:spTgt spid="12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3" st="3"/>
                                            </p:txEl>
                                          </p:spTgt>
                                        </p:tgtEl>
                                        <p:attrNameLst>
                                          <p:attrName>style.visibility</p:attrName>
                                        </p:attrNameLst>
                                      </p:cBhvr>
                                      <p:to>
                                        <p:strVal val="visible"/>
                                      </p:to>
                                    </p:set>
                                    <p:animEffect filter="fade" transition="in">
                                      <p:cBhvr>
                                        <p:cTn dur="1000"/>
                                        <p:tgtEl>
                                          <p:spTgt spid="12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4" st="4"/>
                                            </p:txEl>
                                          </p:spTgt>
                                        </p:tgtEl>
                                        <p:attrNameLst>
                                          <p:attrName>style.visibility</p:attrName>
                                        </p:attrNameLst>
                                      </p:cBhvr>
                                      <p:to>
                                        <p:strVal val="visible"/>
                                      </p:to>
                                    </p:set>
                                    <p:animEffect filter="fade" transition="in">
                                      <p:cBhvr>
                                        <p:cTn dur="1000"/>
                                        <p:tgtEl>
                                          <p:spTgt spid="12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5" st="5"/>
                                            </p:txEl>
                                          </p:spTgt>
                                        </p:tgtEl>
                                        <p:attrNameLst>
                                          <p:attrName>style.visibility</p:attrName>
                                        </p:attrNameLst>
                                      </p:cBhvr>
                                      <p:to>
                                        <p:strVal val="visible"/>
                                      </p:to>
                                    </p:set>
                                    <p:animEffect filter="fade" transition="in">
                                      <p:cBhvr>
                                        <p:cTn dur="1000"/>
                                        <p:tgtEl>
                                          <p:spTgt spid="12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6" st="6"/>
                                            </p:txEl>
                                          </p:spTgt>
                                        </p:tgtEl>
                                        <p:attrNameLst>
                                          <p:attrName>style.visibility</p:attrName>
                                        </p:attrNameLst>
                                      </p:cBhvr>
                                      <p:to>
                                        <p:strVal val="visible"/>
                                      </p:to>
                                    </p:set>
                                    <p:animEffect filter="fade" transition="in">
                                      <p:cBhvr>
                                        <p:cTn dur="1000"/>
                                        <p:tgtEl>
                                          <p:spTgt spid="12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7" st="7"/>
                                            </p:txEl>
                                          </p:spTgt>
                                        </p:tgtEl>
                                        <p:attrNameLst>
                                          <p:attrName>style.visibility</p:attrName>
                                        </p:attrNameLst>
                                      </p:cBhvr>
                                      <p:to>
                                        <p:strVal val="visible"/>
                                      </p:to>
                                    </p:set>
                                    <p:animEffect filter="fade" transition="in">
                                      <p:cBhvr>
                                        <p:cTn dur="1000"/>
                                        <p:tgtEl>
                                          <p:spTgt spid="122">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E9"/>
        </a:solidFill>
      </p:bgPr>
    </p:bg>
    <p:spTree>
      <p:nvGrpSpPr>
        <p:cNvPr id="128" name="Shape 128"/>
        <p:cNvGrpSpPr/>
        <p:nvPr/>
      </p:nvGrpSpPr>
      <p:grpSpPr>
        <a:xfrm>
          <a:off x="0" y="0"/>
          <a:ext cx="0" cy="0"/>
          <a:chOff x="0" y="0"/>
          <a:chExt cx="0" cy="0"/>
        </a:xfrm>
      </p:grpSpPr>
      <p:sp>
        <p:nvSpPr>
          <p:cNvPr id="129" name="Google Shape;129;p7"/>
          <p:cNvSpPr txBox="1"/>
          <p:nvPr/>
        </p:nvSpPr>
        <p:spPr>
          <a:xfrm>
            <a:off x="1028700" y="1810402"/>
            <a:ext cx="10615200" cy="7426500"/>
          </a:xfrm>
          <a:prstGeom prst="rect">
            <a:avLst/>
          </a:prstGeom>
          <a:noFill/>
          <a:ln>
            <a:noFill/>
          </a:ln>
        </p:spPr>
        <p:txBody>
          <a:bodyPr anchorCtr="0" anchor="t" bIns="0" lIns="0" spcFirstLastPara="1" rIns="0" wrap="square" tIns="0">
            <a:spAutoFit/>
          </a:bodyPr>
          <a:lstStyle/>
          <a:p>
            <a:pPr indent="-420687" lvl="0" marL="457200" marR="0" rtl="0" algn="l">
              <a:lnSpc>
                <a:spcPct val="115000"/>
              </a:lnSpc>
              <a:spcBef>
                <a:spcPts val="0"/>
              </a:spcBef>
              <a:spcAft>
                <a:spcPts val="0"/>
              </a:spcAft>
              <a:buClr>
                <a:srgbClr val="000000"/>
              </a:buClr>
              <a:buSzPts val="3025"/>
              <a:buFont typeface="Arial"/>
              <a:buChar char="●"/>
            </a:pPr>
            <a:r>
              <a:rPr b="1" i="0" lang="en-US" sz="3025" u="none" cap="none" strike="noStrike">
                <a:solidFill>
                  <a:srgbClr val="000000"/>
                </a:solidFill>
                <a:latin typeface="Open Sans"/>
                <a:ea typeface="Open Sans"/>
                <a:cs typeface="Open Sans"/>
                <a:sym typeface="Open Sans"/>
              </a:rPr>
              <a:t>'</a:t>
            </a:r>
            <a:r>
              <a:rPr b="0" i="0" lang="en-US" sz="3025" u="none" cap="none" strike="noStrike">
                <a:solidFill>
                  <a:srgbClr val="000000"/>
                </a:solidFill>
                <a:latin typeface="Open Sans"/>
                <a:ea typeface="Open Sans"/>
                <a:cs typeface="Open Sans"/>
                <a:sym typeface="Open Sans"/>
              </a:rPr>
              <a:t>Western research draws from an "archive" of knowledge and systems'- </a:t>
            </a:r>
            <a:endParaRPr b="0" i="0" sz="1400" u="none" cap="none" strike="noStrike">
              <a:solidFill>
                <a:srgbClr val="000000"/>
              </a:solidFill>
              <a:latin typeface="Arial"/>
              <a:ea typeface="Arial"/>
              <a:cs typeface="Arial"/>
              <a:sym typeface="Arial"/>
            </a:endParaRPr>
          </a:p>
          <a:p>
            <a:pPr indent="0" lvl="0" marL="1371600" marR="0" rtl="0" algn="l">
              <a:lnSpc>
                <a:spcPct val="115000"/>
              </a:lnSpc>
              <a:spcBef>
                <a:spcPts val="0"/>
              </a:spcBef>
              <a:spcAft>
                <a:spcPts val="0"/>
              </a:spcAft>
              <a:buClr>
                <a:srgbClr val="000000"/>
              </a:buClr>
              <a:buSzPts val="3025"/>
              <a:buFont typeface="Arial"/>
              <a:buNone/>
            </a:pPr>
            <a:r>
              <a:rPr b="0" i="0" lang="en-US" sz="3025" u="none" cap="none" strike="noStrike">
                <a:solidFill>
                  <a:srgbClr val="000000"/>
                </a:solidFill>
                <a:latin typeface="Open Sans"/>
                <a:ea typeface="Open Sans"/>
                <a:cs typeface="Open Sans"/>
                <a:sym typeface="Open Sans"/>
              </a:rPr>
              <a:t>'a cultural orientation, a set of values that imposes its own conceptualization of such things as time and space and subjectivity... theories of knowledge, highly specialized forms of language and structures of power.'</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025"/>
              <a:buFont typeface="Arial"/>
              <a:buNone/>
            </a:pPr>
            <a:r>
              <a:t/>
            </a:r>
            <a:endParaRPr b="0" i="0" sz="3025" u="none" cap="none" strike="noStrike">
              <a:solidFill>
                <a:srgbClr val="000000"/>
              </a:solidFill>
              <a:latin typeface="Open Sans"/>
              <a:ea typeface="Open Sans"/>
              <a:cs typeface="Open Sans"/>
              <a:sym typeface="Open Sans"/>
            </a:endParaRPr>
          </a:p>
          <a:p>
            <a:pPr indent="-420687" lvl="0" marL="457200" marR="0" rtl="0" algn="l">
              <a:lnSpc>
                <a:spcPct val="115000"/>
              </a:lnSpc>
              <a:spcBef>
                <a:spcPts val="0"/>
              </a:spcBef>
              <a:spcAft>
                <a:spcPts val="0"/>
              </a:spcAft>
              <a:buClr>
                <a:srgbClr val="000000"/>
              </a:buClr>
              <a:buSzPts val="3025"/>
              <a:buFont typeface="Open Sans"/>
              <a:buChar char="●"/>
            </a:pPr>
            <a:r>
              <a:rPr b="0" i="0" lang="en-US" sz="3025" u="none" cap="none" strike="noStrike">
                <a:solidFill>
                  <a:srgbClr val="000000"/>
                </a:solidFill>
                <a:latin typeface="Open Sans"/>
                <a:ea typeface="Open Sans"/>
                <a:cs typeface="Open Sans"/>
                <a:sym typeface="Open Sans"/>
              </a:rPr>
              <a:t>Power is expressed at both the explicit and implicit levels. </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025"/>
              <a:buFont typeface="Arial"/>
              <a:buNone/>
            </a:pPr>
            <a:r>
              <a:t/>
            </a:r>
            <a:endParaRPr b="0" i="0" sz="3025" u="none" cap="none" strike="noStrike">
              <a:solidFill>
                <a:srgbClr val="000000"/>
              </a:solidFill>
              <a:latin typeface="Open Sans"/>
              <a:ea typeface="Open Sans"/>
              <a:cs typeface="Open Sans"/>
              <a:sym typeface="Open Sans"/>
            </a:endParaRPr>
          </a:p>
          <a:p>
            <a:pPr indent="-420687" lvl="0" marL="457200" marR="0" rtl="0" algn="l">
              <a:lnSpc>
                <a:spcPct val="115000"/>
              </a:lnSpc>
              <a:spcBef>
                <a:spcPts val="0"/>
              </a:spcBef>
              <a:spcAft>
                <a:spcPts val="0"/>
              </a:spcAft>
              <a:buClr>
                <a:srgbClr val="000000"/>
              </a:buClr>
              <a:buSzPts val="3025"/>
              <a:buFont typeface="Open Sans"/>
              <a:buChar char="●"/>
            </a:pPr>
            <a:r>
              <a:rPr b="0" i="0" lang="en-US" sz="3025" u="none" cap="none" strike="noStrike">
                <a:solidFill>
                  <a:srgbClr val="000000"/>
                </a:solidFill>
                <a:latin typeface="Open Sans"/>
                <a:ea typeface="Open Sans"/>
                <a:cs typeface="Open Sans"/>
                <a:sym typeface="Open Sans"/>
              </a:rPr>
              <a:t>production of knowledge has material consequences - 'Ideas about these things help determine what counts as real.'</a:t>
            </a:r>
            <a:endParaRPr b="0" i="0" sz="1400" u="none" cap="none" strike="noStrike">
              <a:solidFill>
                <a:srgbClr val="000000"/>
              </a:solidFill>
              <a:latin typeface="Arial"/>
              <a:ea typeface="Arial"/>
              <a:cs typeface="Arial"/>
              <a:sym typeface="Arial"/>
            </a:endParaRPr>
          </a:p>
        </p:txBody>
      </p:sp>
      <p:pic>
        <p:nvPicPr>
          <p:cNvPr id="130" name="Google Shape;130;p7"/>
          <p:cNvPicPr preferRelativeResize="0"/>
          <p:nvPr/>
        </p:nvPicPr>
        <p:blipFill rotWithShape="1">
          <a:blip r:embed="rId3">
            <a:alphaModFix/>
          </a:blip>
          <a:srcRect b="0" l="4514" r="2003" t="0"/>
          <a:stretch/>
        </p:blipFill>
        <p:spPr>
          <a:xfrm>
            <a:off x="12225599" y="427024"/>
            <a:ext cx="5705662" cy="9432951"/>
          </a:xfrm>
          <a:prstGeom prst="rect">
            <a:avLst/>
          </a:prstGeom>
          <a:noFill/>
          <a:ln>
            <a:noFill/>
          </a:ln>
        </p:spPr>
      </p:pic>
      <p:sp>
        <p:nvSpPr>
          <p:cNvPr id="131" name="Google Shape;131;p7"/>
          <p:cNvSpPr txBox="1"/>
          <p:nvPr/>
        </p:nvSpPr>
        <p:spPr>
          <a:xfrm>
            <a:off x="866111" y="520073"/>
            <a:ext cx="12933279" cy="9124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5325"/>
              <a:buFont typeface="Arial"/>
              <a:buNone/>
            </a:pPr>
            <a:r>
              <a:rPr b="1" i="0" lang="en-US" sz="5325" u="none" cap="none" strike="noStrike">
                <a:solidFill>
                  <a:srgbClr val="000000"/>
                </a:solidFill>
                <a:latin typeface="Open Sans"/>
                <a:ea typeface="Open Sans"/>
                <a:cs typeface="Open Sans"/>
                <a:sym typeface="Open Sans"/>
              </a:rPr>
              <a:t>An archive of knowledge</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0" st="0"/>
                                            </p:txEl>
                                          </p:spTgt>
                                        </p:tgtEl>
                                        <p:attrNameLst>
                                          <p:attrName>style.visibility</p:attrName>
                                        </p:attrNameLst>
                                      </p:cBhvr>
                                      <p:to>
                                        <p:strVal val="visible"/>
                                      </p:to>
                                    </p:set>
                                    <p:animEffect filter="fade" transition="in">
                                      <p:cBhvr>
                                        <p:cTn dur="1000"/>
                                        <p:tgtEl>
                                          <p:spTgt spid="1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1" st="1"/>
                                            </p:txEl>
                                          </p:spTgt>
                                        </p:tgtEl>
                                        <p:attrNameLst>
                                          <p:attrName>style.visibility</p:attrName>
                                        </p:attrNameLst>
                                      </p:cBhvr>
                                      <p:to>
                                        <p:strVal val="visible"/>
                                      </p:to>
                                    </p:set>
                                    <p:animEffect filter="fade" transition="in">
                                      <p:cBhvr>
                                        <p:cTn dur="1000"/>
                                        <p:tgtEl>
                                          <p:spTgt spid="1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2" st="2"/>
                                            </p:txEl>
                                          </p:spTgt>
                                        </p:tgtEl>
                                        <p:attrNameLst>
                                          <p:attrName>style.visibility</p:attrName>
                                        </p:attrNameLst>
                                      </p:cBhvr>
                                      <p:to>
                                        <p:strVal val="visible"/>
                                      </p:to>
                                    </p:set>
                                    <p:animEffect filter="fade" transition="in">
                                      <p:cBhvr>
                                        <p:cTn dur="1000"/>
                                        <p:tgtEl>
                                          <p:spTgt spid="1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3" st="3"/>
                                            </p:txEl>
                                          </p:spTgt>
                                        </p:tgtEl>
                                        <p:attrNameLst>
                                          <p:attrName>style.visibility</p:attrName>
                                        </p:attrNameLst>
                                      </p:cBhvr>
                                      <p:to>
                                        <p:strVal val="visible"/>
                                      </p:to>
                                    </p:set>
                                    <p:animEffect filter="fade" transition="in">
                                      <p:cBhvr>
                                        <p:cTn dur="1000"/>
                                        <p:tgtEl>
                                          <p:spTgt spid="12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4" st="4"/>
                                            </p:txEl>
                                          </p:spTgt>
                                        </p:tgtEl>
                                        <p:attrNameLst>
                                          <p:attrName>style.visibility</p:attrName>
                                        </p:attrNameLst>
                                      </p:cBhvr>
                                      <p:to>
                                        <p:strVal val="visible"/>
                                      </p:to>
                                    </p:set>
                                    <p:animEffect filter="fade" transition="in">
                                      <p:cBhvr>
                                        <p:cTn dur="1000"/>
                                        <p:tgtEl>
                                          <p:spTgt spid="12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xEl>
                                              <p:pRg end="5" st="5"/>
                                            </p:txEl>
                                          </p:spTgt>
                                        </p:tgtEl>
                                        <p:attrNameLst>
                                          <p:attrName>style.visibility</p:attrName>
                                        </p:attrNameLst>
                                      </p:cBhvr>
                                      <p:to>
                                        <p:strVal val="visible"/>
                                      </p:to>
                                    </p:set>
                                    <p:animEffect filter="fade" transition="in">
                                      <p:cBhvr>
                                        <p:cTn dur="1000"/>
                                        <p:tgtEl>
                                          <p:spTgt spid="129">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9"/>
          <p:cNvPicPr preferRelativeResize="0"/>
          <p:nvPr/>
        </p:nvPicPr>
        <p:blipFill rotWithShape="1">
          <a:blip r:embed="rId3">
            <a:alphaModFix/>
          </a:blip>
          <a:srcRect b="12500" l="0" r="0" t="12500"/>
          <a:stretch/>
        </p:blipFill>
        <p:spPr>
          <a:xfrm>
            <a:off x="0" y="0"/>
            <a:ext cx="18288000" cy="10287000"/>
          </a:xfrm>
          <a:prstGeom prst="rect">
            <a:avLst/>
          </a:prstGeom>
          <a:noFill/>
          <a:ln>
            <a:noFill/>
          </a:ln>
        </p:spPr>
      </p:pic>
      <p:grpSp>
        <p:nvGrpSpPr>
          <p:cNvPr id="137" name="Google Shape;137;p9"/>
          <p:cNvGrpSpPr/>
          <p:nvPr/>
        </p:nvGrpSpPr>
        <p:grpSpPr>
          <a:xfrm>
            <a:off x="6731270" y="3507224"/>
            <a:ext cx="11556730" cy="4490919"/>
            <a:chOff x="0" y="-38100"/>
            <a:chExt cx="3043748" cy="1182793"/>
          </a:xfrm>
        </p:grpSpPr>
        <p:sp>
          <p:nvSpPr>
            <p:cNvPr id="138" name="Google Shape;138;p9"/>
            <p:cNvSpPr/>
            <p:nvPr/>
          </p:nvSpPr>
          <p:spPr>
            <a:xfrm>
              <a:off x="0" y="0"/>
              <a:ext cx="3043748" cy="1144693"/>
            </a:xfrm>
            <a:custGeom>
              <a:rect b="b" l="l" r="r" t="t"/>
              <a:pathLst>
                <a:path extrusionOk="0" h="1144693" w="3043748">
                  <a:moveTo>
                    <a:pt x="0" y="0"/>
                  </a:moveTo>
                  <a:lnTo>
                    <a:pt x="3043748" y="0"/>
                  </a:lnTo>
                  <a:lnTo>
                    <a:pt x="3043748" y="1144693"/>
                  </a:lnTo>
                  <a:lnTo>
                    <a:pt x="0" y="1144693"/>
                  </a:lnTo>
                  <a:close/>
                </a:path>
              </a:pathLst>
            </a:custGeom>
            <a:solidFill>
              <a:srgbClr val="FEFFE9"/>
            </a:solidFill>
            <a:ln>
              <a:noFill/>
            </a:ln>
          </p:spPr>
        </p:sp>
        <p:sp>
          <p:nvSpPr>
            <p:cNvPr id="139" name="Google Shape;139;p9"/>
            <p:cNvSpPr txBox="1"/>
            <p:nvPr/>
          </p:nvSpPr>
          <p:spPr>
            <a:xfrm>
              <a:off x="0" y="-38100"/>
              <a:ext cx="812800" cy="8509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grpSp>
        <p:nvGrpSpPr>
          <p:cNvPr id="140" name="Google Shape;140;p9"/>
          <p:cNvGrpSpPr/>
          <p:nvPr/>
        </p:nvGrpSpPr>
        <p:grpSpPr>
          <a:xfrm>
            <a:off x="0" y="343973"/>
            <a:ext cx="11925943" cy="3230765"/>
            <a:chOff x="0" y="-38100"/>
            <a:chExt cx="3140989" cy="850900"/>
          </a:xfrm>
        </p:grpSpPr>
        <p:sp>
          <p:nvSpPr>
            <p:cNvPr id="141" name="Google Shape;141;p9"/>
            <p:cNvSpPr/>
            <p:nvPr/>
          </p:nvSpPr>
          <p:spPr>
            <a:xfrm>
              <a:off x="0" y="0"/>
              <a:ext cx="3140989" cy="298025"/>
            </a:xfrm>
            <a:custGeom>
              <a:rect b="b" l="l" r="r" t="t"/>
              <a:pathLst>
                <a:path extrusionOk="0" h="298025" w="3140989">
                  <a:moveTo>
                    <a:pt x="0" y="0"/>
                  </a:moveTo>
                  <a:lnTo>
                    <a:pt x="3140989" y="0"/>
                  </a:lnTo>
                  <a:lnTo>
                    <a:pt x="3140989" y="298025"/>
                  </a:lnTo>
                  <a:lnTo>
                    <a:pt x="0" y="298025"/>
                  </a:lnTo>
                  <a:close/>
                </a:path>
              </a:pathLst>
            </a:custGeom>
            <a:solidFill>
              <a:srgbClr val="FEFFE9">
                <a:alpha val="81176"/>
              </a:srgbClr>
            </a:solidFill>
            <a:ln>
              <a:noFill/>
            </a:ln>
          </p:spPr>
        </p:sp>
        <p:sp>
          <p:nvSpPr>
            <p:cNvPr id="142" name="Google Shape;142;p9"/>
            <p:cNvSpPr txBox="1"/>
            <p:nvPr/>
          </p:nvSpPr>
          <p:spPr>
            <a:xfrm>
              <a:off x="0" y="-38100"/>
              <a:ext cx="812800" cy="8509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43" name="Google Shape;143;p9"/>
          <p:cNvSpPr txBox="1"/>
          <p:nvPr/>
        </p:nvSpPr>
        <p:spPr>
          <a:xfrm>
            <a:off x="7301136" y="4896802"/>
            <a:ext cx="10432200" cy="2277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3325"/>
              <a:buFont typeface="Arial"/>
              <a:buNone/>
            </a:pPr>
            <a:r>
              <a:rPr b="0" i="0" lang="en-US" sz="3325" u="none" cap="none" strike="noStrike">
                <a:solidFill>
                  <a:srgbClr val="000000"/>
                </a:solidFill>
                <a:latin typeface="Open Sans"/>
                <a:ea typeface="Open Sans"/>
                <a:cs typeface="Open Sans"/>
                <a:sym typeface="Open Sans"/>
              </a:rPr>
              <a:t>'It changed from being a "living" meeting house which the people used and had become an ethnological curiosity for strange people to look at the wrong way and in the wrong place.'</a:t>
            </a:r>
            <a:endParaRPr b="0" i="0" sz="1400" u="none" cap="none" strike="noStrike">
              <a:solidFill>
                <a:srgbClr val="000000"/>
              </a:solidFill>
              <a:latin typeface="Arial"/>
              <a:ea typeface="Arial"/>
              <a:cs typeface="Arial"/>
              <a:sym typeface="Arial"/>
            </a:endParaRPr>
          </a:p>
        </p:txBody>
      </p:sp>
      <p:sp>
        <p:nvSpPr>
          <p:cNvPr id="144" name="Google Shape;144;p9"/>
          <p:cNvSpPr txBox="1"/>
          <p:nvPr/>
        </p:nvSpPr>
        <p:spPr>
          <a:xfrm>
            <a:off x="6985174" y="4084243"/>
            <a:ext cx="10748070" cy="580391"/>
          </a:xfrm>
          <a:prstGeom prst="rect">
            <a:avLst/>
          </a:prstGeom>
          <a:noFill/>
          <a:ln>
            <a:noFill/>
          </a:ln>
        </p:spPr>
        <p:txBody>
          <a:bodyPr anchorCtr="0" anchor="t" bIns="0" lIns="0" spcFirstLastPara="1" rIns="0" wrap="square" tIns="0">
            <a:spAutoFit/>
          </a:bodyPr>
          <a:lstStyle/>
          <a:p>
            <a:pPr indent="0" lvl="0" marL="0" marR="0" rtl="0" algn="ctr">
              <a:lnSpc>
                <a:spcPct val="140011"/>
              </a:lnSpc>
              <a:spcBef>
                <a:spcPts val="0"/>
              </a:spcBef>
              <a:spcAft>
                <a:spcPts val="0"/>
              </a:spcAft>
              <a:buClr>
                <a:srgbClr val="000000"/>
              </a:buClr>
              <a:buSzPts val="3399"/>
              <a:buFont typeface="Arial"/>
              <a:buNone/>
            </a:pPr>
            <a:r>
              <a:rPr b="0" i="0" lang="en-US" sz="3399" u="none" cap="none" strike="noStrike">
                <a:solidFill>
                  <a:srgbClr val="000000"/>
                </a:solidFill>
                <a:latin typeface="Montserrat"/>
                <a:ea typeface="Montserrat"/>
                <a:cs typeface="Montserrat"/>
                <a:sym typeface="Montserrat"/>
              </a:rPr>
              <a:t>Transformed into an object of colonial knowledge</a:t>
            </a:r>
            <a:endParaRPr b="0" i="0" sz="1400" u="none" cap="none" strike="noStrike">
              <a:solidFill>
                <a:srgbClr val="000000"/>
              </a:solidFill>
              <a:latin typeface="Arial"/>
              <a:ea typeface="Arial"/>
              <a:cs typeface="Arial"/>
              <a:sym typeface="Arial"/>
            </a:endParaRPr>
          </a:p>
        </p:txBody>
      </p:sp>
      <p:sp>
        <p:nvSpPr>
          <p:cNvPr id="145" name="Google Shape;145;p9"/>
          <p:cNvSpPr txBox="1"/>
          <p:nvPr/>
        </p:nvSpPr>
        <p:spPr>
          <a:xfrm>
            <a:off x="436058" y="635951"/>
            <a:ext cx="11215800" cy="654000"/>
          </a:xfrm>
          <a:prstGeom prst="rect">
            <a:avLst/>
          </a:prstGeom>
          <a:noFill/>
          <a:ln>
            <a:noFill/>
          </a:ln>
        </p:spPr>
        <p:txBody>
          <a:bodyPr anchorCtr="0" anchor="t" bIns="0" lIns="0" spcFirstLastPara="1" rIns="0" wrap="square" tIns="0">
            <a:spAutoFit/>
          </a:bodyPr>
          <a:lstStyle/>
          <a:p>
            <a:pPr indent="0" lvl="0" marL="0" marR="0" rtl="0" algn="ctr">
              <a:lnSpc>
                <a:spcPct val="140008"/>
              </a:lnSpc>
              <a:spcBef>
                <a:spcPts val="0"/>
              </a:spcBef>
              <a:spcAft>
                <a:spcPts val="0"/>
              </a:spcAft>
              <a:buClr>
                <a:srgbClr val="000000"/>
              </a:buClr>
              <a:buSzPts val="4249"/>
              <a:buFont typeface="Arial"/>
              <a:buNone/>
            </a:pPr>
            <a:r>
              <a:rPr b="1" i="0" lang="en-US" sz="4249" u="sng" cap="none" strike="noStrike">
                <a:solidFill>
                  <a:srgbClr val="000000"/>
                </a:solidFill>
                <a:latin typeface="Montserrat"/>
                <a:ea typeface="Montserrat"/>
                <a:cs typeface="Montserrat"/>
                <a:sym typeface="Montserrat"/>
                <a:hlinkClick r:id="rId4">
                  <a:extLst>
                    <a:ext uri="{A12FA001-AC4F-418D-AE19-62706E023703}">
                      <ahyp:hlinkClr val="tx"/>
                    </a:ext>
                  </a:extLst>
                </a:hlinkClick>
              </a:rPr>
              <a:t>Mataatua</a:t>
            </a:r>
            <a:r>
              <a:rPr b="1" i="0" lang="en-US" sz="4249" u="none" cap="none" strike="noStrike">
                <a:solidFill>
                  <a:srgbClr val="000000"/>
                </a:solidFill>
                <a:latin typeface="Montserrat"/>
                <a:ea typeface="Montserrat"/>
                <a:cs typeface="Montserrat"/>
                <a:sym typeface="Montserrat"/>
              </a:rPr>
              <a:t>: The house that came home</a:t>
            </a:r>
            <a:endParaRPr b="0" i="0" sz="11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E9"/>
        </a:solidFill>
      </p:bgPr>
    </p:bg>
    <p:spTree>
      <p:nvGrpSpPr>
        <p:cNvPr id="149" name="Shape 149"/>
        <p:cNvGrpSpPr/>
        <p:nvPr/>
      </p:nvGrpSpPr>
      <p:grpSpPr>
        <a:xfrm>
          <a:off x="0" y="0"/>
          <a:ext cx="0" cy="0"/>
          <a:chOff x="0" y="0"/>
          <a:chExt cx="0" cy="0"/>
        </a:xfrm>
      </p:grpSpPr>
      <p:sp>
        <p:nvSpPr>
          <p:cNvPr id="150" name="Google Shape;150;p10"/>
          <p:cNvSpPr txBox="1"/>
          <p:nvPr/>
        </p:nvSpPr>
        <p:spPr>
          <a:xfrm>
            <a:off x="1238029" y="2465425"/>
            <a:ext cx="11085000" cy="6557400"/>
          </a:xfrm>
          <a:prstGeom prst="rect">
            <a:avLst/>
          </a:prstGeom>
          <a:noFill/>
          <a:ln>
            <a:noFill/>
          </a:ln>
        </p:spPr>
        <p:txBody>
          <a:bodyPr anchorCtr="0" anchor="t" bIns="0" lIns="0" spcFirstLastPara="1" rIns="0" wrap="square" tIns="0">
            <a:spAutoFit/>
          </a:bodyPr>
          <a:lstStyle/>
          <a:p>
            <a:pPr indent="-336932" lvl="1" marL="673864" marR="0" rtl="0" algn="l">
              <a:lnSpc>
                <a:spcPct val="115000"/>
              </a:lnSpc>
              <a:spcBef>
                <a:spcPts val="0"/>
              </a:spcBef>
              <a:spcAft>
                <a:spcPts val="0"/>
              </a:spcAft>
              <a:buClr>
                <a:srgbClr val="000000"/>
              </a:buClr>
              <a:buSzPts val="3121"/>
              <a:buFont typeface="Arial"/>
              <a:buChar char="•"/>
            </a:pPr>
            <a:r>
              <a:rPr b="0" i="0" lang="en-US" sz="3121" u="none" cap="none" strike="noStrike">
                <a:solidFill>
                  <a:srgbClr val="000000"/>
                </a:solidFill>
                <a:latin typeface="Open Sans"/>
                <a:ea typeface="Open Sans"/>
                <a:cs typeface="Open Sans"/>
                <a:sym typeface="Open Sans"/>
              </a:rPr>
              <a:t>'Research "through imperial eyes" describes an approach which assumes that Western ideas about the most fundamental things are the only ideas possible to hold, certainly the only rational ideas, and the only ideas which can make sense of the world, of reality, of social life and of human beings.'</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121"/>
              <a:buFont typeface="Arial"/>
              <a:buNone/>
            </a:pPr>
            <a:r>
              <a:t/>
            </a:r>
            <a:endParaRPr b="0" i="0" sz="3121" u="none" cap="none" strike="noStrike">
              <a:solidFill>
                <a:srgbClr val="000000"/>
              </a:solidFill>
              <a:latin typeface="Open Sans"/>
              <a:ea typeface="Open Sans"/>
              <a:cs typeface="Open Sans"/>
              <a:sym typeface="Open Sans"/>
            </a:endParaRPr>
          </a:p>
          <a:p>
            <a:pPr indent="-336932" lvl="1" marL="673864" marR="0" rtl="0" algn="l">
              <a:lnSpc>
                <a:spcPct val="115000"/>
              </a:lnSpc>
              <a:spcBef>
                <a:spcPts val="0"/>
              </a:spcBef>
              <a:spcAft>
                <a:spcPts val="0"/>
              </a:spcAft>
              <a:buClr>
                <a:srgbClr val="000000"/>
              </a:buClr>
              <a:buSzPts val="3121"/>
              <a:buFont typeface="Arial"/>
              <a:buChar char="•"/>
            </a:pPr>
            <a:r>
              <a:rPr b="0" i="0" lang="en-US" sz="3121" u="none" cap="none" strike="noStrike">
                <a:solidFill>
                  <a:srgbClr val="000000"/>
                </a:solidFill>
                <a:latin typeface="Open Sans"/>
                <a:ea typeface="Open Sans"/>
                <a:cs typeface="Open Sans"/>
                <a:sym typeface="Open Sans"/>
              </a:rPr>
              <a:t>'It is research which is imbued with an "attitude" and a "spirit" which assumes a certain ownership of the entire world, and which has established systems and forms of governance which embed that attitude in institutional practices.'</a:t>
            </a:r>
            <a:endParaRPr b="0" i="0" sz="1400" u="none" cap="none" strike="noStrike">
              <a:solidFill>
                <a:srgbClr val="000000"/>
              </a:solidFill>
              <a:latin typeface="Arial"/>
              <a:ea typeface="Arial"/>
              <a:cs typeface="Arial"/>
              <a:sym typeface="Arial"/>
            </a:endParaRPr>
          </a:p>
        </p:txBody>
      </p:sp>
      <p:grpSp>
        <p:nvGrpSpPr>
          <p:cNvPr id="151" name="Google Shape;151;p10"/>
          <p:cNvGrpSpPr/>
          <p:nvPr/>
        </p:nvGrpSpPr>
        <p:grpSpPr>
          <a:xfrm>
            <a:off x="13029195" y="2062881"/>
            <a:ext cx="3782554" cy="7195419"/>
            <a:chOff x="0" y="-38100"/>
            <a:chExt cx="996228" cy="1895090"/>
          </a:xfrm>
        </p:grpSpPr>
        <p:sp>
          <p:nvSpPr>
            <p:cNvPr id="152" name="Google Shape;152;p10"/>
            <p:cNvSpPr/>
            <p:nvPr/>
          </p:nvSpPr>
          <p:spPr>
            <a:xfrm>
              <a:off x="0" y="0"/>
              <a:ext cx="996228" cy="1856990"/>
            </a:xfrm>
            <a:custGeom>
              <a:rect b="b" l="l" r="r" t="t"/>
              <a:pathLst>
                <a:path extrusionOk="0" h="1856990" w="996228">
                  <a:moveTo>
                    <a:pt x="0" y="0"/>
                  </a:moveTo>
                  <a:lnTo>
                    <a:pt x="996228" y="0"/>
                  </a:lnTo>
                  <a:lnTo>
                    <a:pt x="996228" y="1856990"/>
                  </a:lnTo>
                  <a:lnTo>
                    <a:pt x="0" y="1856990"/>
                  </a:lnTo>
                  <a:close/>
                </a:path>
              </a:pathLst>
            </a:custGeom>
            <a:solidFill>
              <a:srgbClr val="867F1C"/>
            </a:solidFill>
            <a:ln>
              <a:noFill/>
            </a:ln>
          </p:spPr>
        </p:sp>
        <p:sp>
          <p:nvSpPr>
            <p:cNvPr id="153" name="Google Shape;153;p10"/>
            <p:cNvSpPr txBox="1"/>
            <p:nvPr/>
          </p:nvSpPr>
          <p:spPr>
            <a:xfrm>
              <a:off x="0" y="-38100"/>
              <a:ext cx="812800" cy="850900"/>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grpSp>
      <p:sp>
        <p:nvSpPr>
          <p:cNvPr id="154" name="Google Shape;154;p10"/>
          <p:cNvSpPr txBox="1"/>
          <p:nvPr/>
        </p:nvSpPr>
        <p:spPr>
          <a:xfrm>
            <a:off x="1238029" y="1108757"/>
            <a:ext cx="12933279" cy="91248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Clr>
                <a:srgbClr val="000000"/>
              </a:buClr>
              <a:buSzPts val="5325"/>
              <a:buFont typeface="Arial"/>
              <a:buNone/>
            </a:pPr>
            <a:r>
              <a:rPr b="1" i="0" lang="en-US" sz="5325" u="none" cap="none" strike="noStrike">
                <a:solidFill>
                  <a:srgbClr val="000000"/>
                </a:solidFill>
                <a:latin typeface="Open Sans"/>
                <a:ea typeface="Open Sans"/>
                <a:cs typeface="Open Sans"/>
                <a:sym typeface="Open Sans"/>
              </a:rPr>
              <a:t>Research 'through imperial eyes' </a:t>
            </a:r>
            <a:endParaRPr b="0" i="0" sz="1400" u="none" cap="none" strike="noStrike">
              <a:solidFill>
                <a:srgbClr val="000000"/>
              </a:solidFill>
              <a:latin typeface="Arial"/>
              <a:ea typeface="Arial"/>
              <a:cs typeface="Arial"/>
              <a:sym typeface="Arial"/>
            </a:endParaRPr>
          </a:p>
        </p:txBody>
      </p:sp>
      <p:sp>
        <p:nvSpPr>
          <p:cNvPr id="155" name="Google Shape;155;p10"/>
          <p:cNvSpPr txBox="1"/>
          <p:nvPr/>
        </p:nvSpPr>
        <p:spPr>
          <a:xfrm>
            <a:off x="13295486" y="2571103"/>
            <a:ext cx="3249900" cy="61584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00000"/>
              </a:buClr>
              <a:buSzPts val="3525"/>
              <a:buFont typeface="Arial"/>
              <a:buNone/>
            </a:pPr>
            <a:r>
              <a:rPr b="0" i="0" lang="en-US" sz="3525" u="none" cap="none" strike="noStrike">
                <a:solidFill>
                  <a:srgbClr val="FEFFE9"/>
                </a:solidFill>
                <a:latin typeface="Open Sans"/>
                <a:ea typeface="Open Sans"/>
                <a:cs typeface="Open Sans"/>
                <a:sym typeface="Open Sans"/>
              </a:rPr>
              <a:t>why is this relevant for us here and now?</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3525"/>
              <a:buFont typeface="Arial"/>
              <a:buNone/>
            </a:pPr>
            <a:r>
              <a:t/>
            </a:r>
            <a:endParaRPr b="0" i="0" sz="3525" u="none" cap="none" strike="noStrike">
              <a:solidFill>
                <a:srgbClr val="FEFFE9"/>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3525"/>
              <a:buFont typeface="Arial"/>
              <a:buNone/>
            </a:pPr>
            <a:r>
              <a:rPr b="0" i="0" lang="en-US" sz="3525" u="none" cap="none" strike="noStrike">
                <a:solidFill>
                  <a:srgbClr val="FEFFE9"/>
                </a:solidFill>
                <a:latin typeface="Open Sans"/>
                <a:ea typeface="Open Sans"/>
                <a:cs typeface="Open Sans"/>
                <a:sym typeface="Open Sans"/>
              </a:rPr>
              <a:t>how might such an attitude imbue knowledge production in other contexts?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
                                            <p:txEl>
                                              <p:pRg end="0" st="0"/>
                                            </p:txEl>
                                          </p:spTgt>
                                        </p:tgtEl>
                                        <p:attrNameLst>
                                          <p:attrName>style.visibility</p:attrName>
                                        </p:attrNameLst>
                                      </p:cBhvr>
                                      <p:to>
                                        <p:strVal val="visible"/>
                                      </p:to>
                                    </p:set>
                                    <p:animEffect filter="fade" transition="in">
                                      <p:cBhvr>
                                        <p:cTn dur="1000"/>
                                        <p:tgtEl>
                                          <p:spTgt spid="15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
                                            <p:txEl>
                                              <p:pRg end="1" st="1"/>
                                            </p:txEl>
                                          </p:spTgt>
                                        </p:tgtEl>
                                        <p:attrNameLst>
                                          <p:attrName>style.visibility</p:attrName>
                                        </p:attrNameLst>
                                      </p:cBhvr>
                                      <p:to>
                                        <p:strVal val="visible"/>
                                      </p:to>
                                    </p:set>
                                    <p:animEffect filter="fade" transition="in">
                                      <p:cBhvr>
                                        <p:cTn dur="1000"/>
                                        <p:tgtEl>
                                          <p:spTgt spid="15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
                                            <p:txEl>
                                              <p:pRg end="2" st="2"/>
                                            </p:txEl>
                                          </p:spTgt>
                                        </p:tgtEl>
                                        <p:attrNameLst>
                                          <p:attrName>style.visibility</p:attrName>
                                        </p:attrNameLst>
                                      </p:cBhvr>
                                      <p:to>
                                        <p:strVal val="visible"/>
                                      </p:to>
                                    </p:set>
                                    <p:animEffect filter="fade" transition="in">
                                      <p:cBhvr>
                                        <p:cTn dur="1000"/>
                                        <p:tgtEl>
                                          <p:spTgt spid="15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